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839" r:id="rId2"/>
    <p:sldId id="1013" r:id="rId3"/>
    <p:sldId id="1014" r:id="rId4"/>
    <p:sldId id="1015" r:id="rId5"/>
    <p:sldId id="1016" r:id="rId6"/>
    <p:sldId id="1017" r:id="rId7"/>
    <p:sldId id="1018" r:id="rId8"/>
    <p:sldId id="1019" r:id="rId9"/>
    <p:sldId id="1020" r:id="rId10"/>
    <p:sldId id="1010" r:id="rId11"/>
    <p:sldId id="1032" r:id="rId12"/>
    <p:sldId id="1047" r:id="rId13"/>
    <p:sldId id="1053" r:id="rId14"/>
    <p:sldId id="984" r:id="rId15"/>
    <p:sldId id="1021" r:id="rId16"/>
    <p:sldId id="1048" r:id="rId17"/>
    <p:sldId id="977" r:id="rId18"/>
    <p:sldId id="1049" r:id="rId19"/>
    <p:sldId id="1052" r:id="rId20"/>
    <p:sldId id="1022" r:id="rId21"/>
    <p:sldId id="1023" r:id="rId22"/>
    <p:sldId id="992" r:id="rId23"/>
    <p:sldId id="1024" r:id="rId24"/>
    <p:sldId id="1025" r:id="rId25"/>
    <p:sldId id="1001" r:id="rId26"/>
    <p:sldId id="1002" r:id="rId27"/>
    <p:sldId id="1011" r:id="rId28"/>
    <p:sldId id="1012" r:id="rId29"/>
    <p:sldId id="998" r:id="rId30"/>
    <p:sldId id="1029" r:id="rId31"/>
    <p:sldId id="997" r:id="rId32"/>
    <p:sldId id="999" r:id="rId33"/>
    <p:sldId id="1000" r:id="rId34"/>
    <p:sldId id="993" r:id="rId35"/>
    <p:sldId id="994" r:id="rId36"/>
    <p:sldId id="995" r:id="rId37"/>
    <p:sldId id="996" r:id="rId38"/>
    <p:sldId id="1004" r:id="rId39"/>
    <p:sldId id="1055" r:id="rId40"/>
    <p:sldId id="1007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A7986"/>
    <a:srgbClr val="FFCCCC"/>
    <a:srgbClr val="FFCCFF"/>
    <a:srgbClr val="339933"/>
    <a:srgbClr val="66CCFF"/>
    <a:srgbClr val="CC3399"/>
    <a:srgbClr val="5A371A"/>
    <a:srgbClr val="6600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945" autoAdjust="0"/>
    <p:restoredTop sz="84539" autoAdjust="0"/>
  </p:normalViewPr>
  <p:slideViewPr>
    <p:cSldViewPr>
      <p:cViewPr>
        <p:scale>
          <a:sx n="130" d="100"/>
          <a:sy n="130" d="100"/>
        </p:scale>
        <p:origin x="-16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EA7564-4BD6-4169-A6F4-33FA2D6FE3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e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0.png"/><Relationship Id="rId4" Type="http://schemas.openxmlformats.org/officeDocument/2006/relationships/image" Target="../media/image5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0.png"/><Relationship Id="rId7" Type="http://schemas.openxmlformats.org/officeDocument/2006/relationships/image" Target="../media/image57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2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1.png"/><Relationship Id="rId4" Type="http://schemas.openxmlformats.org/officeDocument/2006/relationships/image" Target="../media/image83.png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9.png"/><Relationship Id="rId7" Type="http://schemas.openxmlformats.org/officeDocument/2006/relationships/image" Target="../media/image9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1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15547" y="0"/>
            <a:ext cx="9175094" cy="4678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 smtClean="0">
                <a:solidFill>
                  <a:schemeClr val="bg1"/>
                </a:solidFill>
              </a:rPr>
              <a:t>inhomogeneities</a:t>
            </a:r>
            <a:r>
              <a:rPr lang="en-US" dirty="0" smtClean="0">
                <a:solidFill>
                  <a:schemeClr val="bg1"/>
                </a:solidFill>
              </a:rPr>
              <a:t> enhance superconductivity?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0" y="467820"/>
            <a:ext cx="9143999" cy="706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Antonio M. 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a-Garc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Cavendish Laboratory, Cambridge University</a:t>
            </a: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4" y="5638800"/>
            <a:ext cx="5348654" cy="10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Image result for pascal naid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" name="Picture 2" descr="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1164506" cy="11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606" y="4185211"/>
            <a:ext cx="248725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James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Mayoh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547" y="1690061"/>
            <a:ext cx="550194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Global critical temperature in inhomogeneous superconductors induced by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multifractality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97947"/>
            <a:ext cx="5486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arxiv:1412.0029 Phys. Rev. B, In Press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547" y="2798057"/>
            <a:ext cx="550194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Strong enhancement of bulk superconductivity by engineered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nanogranularity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774" y="3495725"/>
            <a:ext cx="5486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Phys. Rev. B 90, 134513 (2014)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64" y="1535201"/>
            <a:ext cx="3030044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78" y="4343400"/>
            <a:ext cx="335967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6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5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3048000"/>
            <a:ext cx="5181600" cy="11430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323" y="1915258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-43962" y="0"/>
            <a:ext cx="25966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486399" y="4290566"/>
            <a:ext cx="3003307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Expansion in 1/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/∆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0</a:t>
            </a:r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700" y="5862"/>
            <a:ext cx="3200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~ 10nm</a:t>
            </a:r>
            <a:endParaRPr lang="pt-PT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369" y="4038600"/>
            <a:ext cx="2362200" cy="14495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2862" y="4343400"/>
            <a:ext cx="2438400" cy="971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117124" y="5971667"/>
            <a:ext cx="39624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PRL </a:t>
            </a:r>
            <a:r>
              <a:rPr lang="en-US" sz="1600" dirty="0"/>
              <a:t>100, 187001 (2008) </a:t>
            </a:r>
            <a:r>
              <a:rPr lang="en-US" sz="1600" dirty="0" smtClean="0"/>
              <a:t>    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PRB  </a:t>
            </a:r>
            <a:r>
              <a:rPr lang="en-US" sz="1600" dirty="0"/>
              <a:t>83, 014510 </a:t>
            </a:r>
            <a:r>
              <a:rPr lang="en-US" sz="1600" dirty="0" smtClean="0"/>
              <a:t>(</a:t>
            </a:r>
            <a:r>
              <a:rPr lang="en-US" sz="1600" dirty="0"/>
              <a:t>2011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8616" y="5848556"/>
            <a:ext cx="471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Parmenter</a:t>
            </a:r>
            <a:r>
              <a:rPr lang="en-GB" sz="2000" dirty="0" smtClean="0"/>
              <a:t>, Blatt, </a:t>
            </a:r>
            <a:r>
              <a:rPr lang="en-GB" sz="2000" dirty="0" err="1" smtClean="0"/>
              <a:t>Bianconi</a:t>
            </a:r>
            <a:r>
              <a:rPr lang="en-GB" sz="2000" dirty="0" smtClean="0"/>
              <a:t>, Thompson, </a:t>
            </a:r>
            <a:r>
              <a:rPr lang="en-GB" sz="2000" dirty="0" err="1" smtClean="0"/>
              <a:t>Perali</a:t>
            </a:r>
            <a:r>
              <a:rPr lang="en-GB" sz="2000" dirty="0" smtClean="0"/>
              <a:t>, </a:t>
            </a:r>
            <a:r>
              <a:rPr lang="en-GB" sz="2000" dirty="0" err="1" smtClean="0"/>
              <a:t>Croitoru</a:t>
            </a:r>
            <a:r>
              <a:rPr lang="en-GB" sz="2000" dirty="0" smtClean="0"/>
              <a:t>, </a:t>
            </a:r>
            <a:r>
              <a:rPr lang="en-GB" sz="2000" dirty="0" err="1" smtClean="0"/>
              <a:t>Shanenko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48350" y="12311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BdG</a:t>
            </a:r>
            <a:r>
              <a:rPr lang="en-GB" dirty="0" smtClean="0">
                <a:solidFill>
                  <a:srgbClr val="800000"/>
                </a:solidFill>
              </a:rPr>
              <a:t> is difficult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324" y="830997"/>
            <a:ext cx="4876800" cy="12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03" y="1143000"/>
            <a:ext cx="3470442" cy="27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3098378"/>
            <a:ext cx="4743450" cy="36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010" y="358714"/>
            <a:ext cx="423238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501427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Richardson’s equations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213" y="4479016"/>
            <a:ext cx="45427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Static Path Approach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PRB 84,104525 (2011)</a:t>
            </a:r>
          </a:p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Editor‘s Suggestion</a:t>
            </a: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6652"/>
            <a:ext cx="457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Quantum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213" y="3898746"/>
            <a:ext cx="454278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Thermal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08734"/>
            <a:ext cx="11430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and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-1"/>
            <a:ext cx="5029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Quantum + Thermal?</a:t>
            </a:r>
            <a:endParaRPr lang="pt-PT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" y="6483290"/>
            <a:ext cx="91440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4E1A48"/>
                </a:solidFill>
              </a:rPr>
              <a:t>Ribeiro</a:t>
            </a:r>
            <a:r>
              <a:rPr lang="en-GB" sz="2000" dirty="0" smtClean="0">
                <a:solidFill>
                  <a:srgbClr val="4E1A48"/>
                </a:solidFill>
              </a:rPr>
              <a:t> and AGG, </a:t>
            </a:r>
            <a:r>
              <a:rPr lang="pt-PT" sz="2000" b="1" dirty="0" smtClean="0">
                <a:solidFill>
                  <a:srgbClr val="4E1A48"/>
                </a:solidFill>
              </a:rPr>
              <a:t>Phys. </a:t>
            </a:r>
            <a:r>
              <a:rPr lang="pt-PT" sz="2000" b="1" dirty="0" err="1" smtClean="0">
                <a:solidFill>
                  <a:srgbClr val="4E1A48"/>
                </a:solidFill>
              </a:rPr>
              <a:t>Rev</a:t>
            </a:r>
            <a:r>
              <a:rPr lang="pt-PT" sz="2000" b="1" dirty="0" smtClean="0">
                <a:solidFill>
                  <a:srgbClr val="4E1A48"/>
                </a:solidFill>
              </a:rPr>
              <a:t>. </a:t>
            </a:r>
            <a:r>
              <a:rPr lang="pt-PT" sz="2000" b="1" dirty="0" err="1" smtClean="0">
                <a:solidFill>
                  <a:srgbClr val="4E1A48"/>
                </a:solidFill>
              </a:rPr>
              <a:t>Lett</a:t>
            </a:r>
            <a:r>
              <a:rPr lang="pt-PT" sz="2000" b="1" dirty="0" smtClean="0">
                <a:solidFill>
                  <a:srgbClr val="4E1A48"/>
                </a:solidFill>
              </a:rPr>
              <a:t>. 108, 097004 (2012)</a:t>
            </a:r>
            <a:endParaRPr lang="en-US" sz="2000" b="1" dirty="0" smtClean="0">
              <a:solidFill>
                <a:srgbClr val="4E1A48"/>
              </a:solidFill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029200" y="0"/>
            <a:ext cx="4114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T, 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/ </a:t>
            </a:r>
            <a:r>
              <a:rPr lang="el-GR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Δ</a:t>
            </a:r>
            <a:r>
              <a:rPr lang="en-US" sz="4000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0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Symbol" pitchFamily="18" charset="2"/>
              </a:rPr>
              <a:t> &lt;&lt; 1  </a:t>
            </a:r>
            <a:endParaRPr lang="pt-PT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830997"/>
            <a:ext cx="5867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Divergences at intermediate T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867401" y="800218"/>
            <a:ext cx="3276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accent1">
                    <a:lumMod val="25000"/>
                  </a:schemeClr>
                </a:solidFill>
              </a:rPr>
              <a:t>Rossignoli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and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Canosa</a:t>
            </a:r>
            <a:endParaRPr lang="pt-PT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</a:rPr>
              <a:t>Ann. of Phys. 275, 1, (1999)</a:t>
            </a:r>
            <a:endParaRPr lang="pt-PT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494" y="1453872"/>
            <a:ext cx="2771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239880"/>
            <a:ext cx="2286001" cy="81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856666"/>
            <a:ext cx="7211695" cy="26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58623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Harmful Zero Modes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286000"/>
            <a:ext cx="5862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Polar coordinates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276600"/>
            <a:ext cx="5867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Quantum fluctuations ~ Charging effects</a:t>
            </a: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809873"/>
            <a:ext cx="5862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Castellani, et al. PRL 78, 1612 (1997)</a:t>
            </a:r>
          </a:p>
        </p:txBody>
      </p:sp>
      <p:pic>
        <p:nvPicPr>
          <p:cNvPr id="16" name="Picture 2" descr="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9733" y="4648200"/>
            <a:ext cx="854604" cy="1295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772400" y="594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/>
              <a:t>Ribeiro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51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6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1D JJ array T=0 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1295400"/>
            <a:ext cx="7267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246" y="4114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Homogeneous Amplitude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10" y="875091"/>
            <a:ext cx="810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Capacitance+fluctuations+quasiparticles</a:t>
            </a:r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59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C=0, Superconductivity at T=0 for L &gt; </a:t>
            </a:r>
            <a:r>
              <a:rPr lang="en-GB" dirty="0" err="1" smtClean="0">
                <a:solidFill>
                  <a:schemeClr val="accent5">
                    <a:lumMod val="25000"/>
                  </a:schemeClr>
                </a:solidFill>
              </a:rPr>
              <a:t>L</a:t>
            </a:r>
            <a:r>
              <a:rPr lang="en-GB" baseline="-25000" dirty="0" err="1" smtClean="0">
                <a:solidFill>
                  <a:schemeClr val="accent5">
                    <a:lumMod val="25000"/>
                  </a:schemeClr>
                </a:solidFill>
              </a:rPr>
              <a:t>c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830" y="5486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F</a:t>
            </a:r>
            <a:r>
              <a:rPr lang="en-GB" dirty="0" smtClean="0">
                <a:solidFill>
                  <a:srgbClr val="800000"/>
                </a:solidFill>
              </a:rPr>
              <a:t>luctuations sometimes good for SC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1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smtClean="0"/>
              <a:t>P. </a:t>
            </a:r>
            <a:r>
              <a:rPr lang="en-GB" sz="1800" dirty="0" err="1" smtClean="0"/>
              <a:t>Ribeiro</a:t>
            </a:r>
            <a:r>
              <a:rPr lang="en-GB" sz="1800" dirty="0" smtClean="0"/>
              <a:t>, AGG, PRB </a:t>
            </a:r>
            <a:r>
              <a:rPr lang="en-GB" sz="1800" dirty="0"/>
              <a:t>89, 064513 (2014)</a:t>
            </a:r>
          </a:p>
        </p:txBody>
      </p:sp>
    </p:spTree>
    <p:extLst>
      <p:ext uri="{BB962C8B-B14F-4D97-AF65-F5344CB8AC3E}">
        <p14:creationId xmlns:p14="http://schemas.microsoft.com/office/powerpoint/2010/main" val="14193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59330"/>
            <a:ext cx="4264741" cy="25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47800" y="6096000"/>
            <a:ext cx="67930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Mason, et al, Nature Physics 8 59 (2012)</a:t>
            </a:r>
            <a:endParaRPr lang="pt-P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84730"/>
            <a:ext cx="3609671" cy="2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76159" y="1575406"/>
            <a:ext cx="6036681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Josephson </a:t>
            </a:r>
          </a:p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array?  </a:t>
            </a:r>
            <a:endParaRPr lang="pt-PT" sz="4400" dirty="0">
              <a:solidFill>
                <a:schemeClr val="accent5"/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171079" y="190411"/>
            <a:ext cx="603668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0070C0"/>
                </a:solidFill>
              </a:rPr>
              <a:t>True</a:t>
            </a:r>
            <a:r>
              <a:rPr lang="pt-PT" sz="3600" dirty="0" smtClean="0">
                <a:solidFill>
                  <a:srgbClr val="0070C0"/>
                </a:solidFill>
              </a:rPr>
              <a:t> phase coherence in single nanograins?</a:t>
            </a:r>
            <a:endParaRPr lang="pt-PT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𝝓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≥ℏ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07760" y="185331"/>
            <a:ext cx="293624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5">
                    <a:lumMod val="90000"/>
                  </a:schemeClr>
                </a:solidFill>
              </a:rPr>
              <a:t>No</a:t>
            </a:r>
            <a:endParaRPr lang="en-GB" sz="66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840" y="1905328"/>
            <a:ext cx="2931160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</a:rPr>
              <a:t>M</a:t>
            </a:r>
            <a:r>
              <a:rPr lang="en-GB" sz="6600" dirty="0" smtClean="0">
                <a:solidFill>
                  <a:srgbClr val="0070C0"/>
                </a:solidFill>
              </a:rPr>
              <a:t>aybe</a:t>
            </a:r>
            <a:endParaRPr lang="en-GB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1930" y="146976"/>
            <a:ext cx="5741670" cy="10525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Engineering inhomogeneous  materials</a:t>
            </a:r>
            <a:endParaRPr lang="en-US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srgbClr val="000000"/>
              </a:solidFill>
            </a:endParaRPr>
          </a:p>
        </p:txBody>
      </p:sp>
      <p:pic>
        <p:nvPicPr>
          <p:cNvPr id="7170" name="Picture 2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21" y="80072"/>
            <a:ext cx="1154669" cy="115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 bwMode="auto">
          <a:xfrm>
            <a:off x="3733800" y="3124200"/>
            <a:ext cx="3997325" cy="1295400"/>
          </a:xfrm>
          <a:prstGeom prst="wedgeRectCallout">
            <a:avLst>
              <a:gd name="adj1" fmla="val -32016"/>
              <a:gd name="adj2" fmla="val 1025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175463"/>
            <a:ext cx="66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Nano-granularity </a:t>
            </a:r>
            <a:r>
              <a:rPr lang="en-GB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Mayoh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AGG. PRB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90, 134513 (2014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955" y="119371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James </a:t>
            </a:r>
            <a:r>
              <a:rPr lang="en-GB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Mayoh</a:t>
            </a:r>
            <a:endParaRPr lang="en-GB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7127"/>
            <a:ext cx="3427712" cy="29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181599"/>
            <a:ext cx="906651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Global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&gt; Bulk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lang="en-GB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16" y="1413545"/>
            <a:ext cx="544255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Inhomogeneous JJ arrays 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39" y="2115124"/>
            <a:ext cx="543083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Experimentally feasible</a:t>
            </a:r>
            <a:endParaRPr lang="en-GB" sz="40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39" y="4239690"/>
            <a:ext cx="54308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Charging effects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39" y="3539698"/>
            <a:ext cx="543083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3D </a:t>
            </a:r>
            <a:r>
              <a:rPr lang="en-GB" sz="4000" dirty="0" err="1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nano</a:t>
            </a:r>
            <a:r>
              <a:rPr lang="en-GB" sz="40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-spheres</a:t>
            </a:r>
            <a:endParaRPr lang="en-GB" sz="40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716" y="2831812"/>
                <a:ext cx="5442557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∼5</m:t>
                      </m:r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𝜎</m:t>
                      </m:r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∼1</m:t>
                      </m:r>
                      <m:r>
                        <a:rPr lang="en-GB" sz="40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" y="2831812"/>
                <a:ext cx="544255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335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073" y="201082"/>
            <a:ext cx="354186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1">
                    <a:lumMod val="25000"/>
                  </a:schemeClr>
                </a:solidFill>
              </a:rPr>
              <a:t>Designing JJ arrays:</a:t>
            </a:r>
            <a:endParaRPr lang="en-GB" sz="5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073" y="2186241"/>
            <a:ext cx="18288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bg1">
                    <a:lumMod val="95000"/>
                  </a:schemeClr>
                </a:solidFill>
              </a:rPr>
              <a:t>3D</a:t>
            </a:r>
            <a:endParaRPr lang="en-GB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9554" y="3753949"/>
            <a:ext cx="2971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00000"/>
                </a:solidFill>
              </a:rPr>
              <a:t>Clean</a:t>
            </a:r>
            <a:endParaRPr lang="en-GB" sz="4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2677" y="2186241"/>
            <a:ext cx="2765885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</a:rPr>
              <a:t>Nano spheres</a:t>
            </a:r>
            <a:endParaRPr lang="en-GB" sz="4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4397" y="4902585"/>
                <a:ext cx="2962007" cy="1077218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≥4</m:t>
                      </m:r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b="0" i="1" dirty="0" smtClean="0">
                  <a:solidFill>
                    <a:schemeClr val="bg2">
                      <a:lumMod val="7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∼1</m:t>
                      </m:r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397" y="4902585"/>
                <a:ext cx="2962007" cy="1077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59554" y="5867400"/>
            <a:ext cx="29717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00000"/>
                </a:solidFill>
              </a:rPr>
              <a:t>Charging </a:t>
            </a:r>
            <a:endParaRPr lang="en-GB" sz="40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9554" y="4648200"/>
            <a:ext cx="297179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</a:rPr>
              <a:t>Quasi particle tunnelling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98" y="3757952"/>
            <a:ext cx="2980790" cy="8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021958"/>
            <a:ext cx="2434735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</a:rPr>
              <a:t>NO BKT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2116" y="416526"/>
            <a:ext cx="447437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Realistic, doable, optimal 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5082209"/>
            <a:ext cx="2434734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YES BCS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9553" y="2555573"/>
            <a:ext cx="297179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Packing?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9904" y="6096000"/>
            <a:ext cx="32004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Deutscher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73’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9" y="1460742"/>
            <a:ext cx="286327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8" y="4549"/>
            <a:ext cx="5334001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</a:t>
            </a:r>
            <a:r>
              <a:rPr lang="en-GB" sz="6000" baseline="-25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GB" sz="6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?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168" y="13936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Grey = No SC 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19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L ~ 5nm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3" y="5045719"/>
            <a:ext cx="63825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00000"/>
                </a:solidFill>
              </a:rPr>
              <a:t>T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122251" y="1460742"/>
            <a:ext cx="334949" cy="3606711"/>
          </a:xfrm>
          <a:prstGeom prst="downArrow">
            <a:avLst/>
          </a:prstGeom>
          <a:solidFill>
            <a:srgbClr val="0070C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106" y="5430439"/>
            <a:ext cx="434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Grain T</a:t>
            </a:r>
            <a:r>
              <a:rPr lang="en-GB" baseline="-25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c</a:t>
            </a:r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 sensitive to L  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074" y="4648200"/>
            <a:ext cx="4384432" cy="584775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Highly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inhomogenous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106" y="6172200"/>
            <a:ext cx="434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Fine not all grains SC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3303995" cy="26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981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</a:rPr>
              <a:t>How?</a:t>
            </a:r>
            <a:endParaRPr lang="en-GB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923330"/>
            <a:ext cx="2971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BCS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923" y="3071878"/>
            <a:ext cx="2971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Periodic orbit theory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05200" y="153889"/>
                <a:ext cx="2971800" cy="769441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Δ</m:t>
                      </m:r>
                      <m:r>
                        <a:rPr lang="en-GB" sz="4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≫</m:t>
                      </m:r>
                      <m:r>
                        <a:rPr lang="en-GB" sz="4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n-GB" sz="4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53889"/>
                <a:ext cx="29718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05200" y="1828800"/>
                <a:ext cx="2971800" cy="1223733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28800"/>
                <a:ext cx="2971800" cy="1223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1177214"/>
            <a:ext cx="27432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Single grain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1723" y="5562600"/>
            <a:ext cx="27432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Open grain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785" y="5270212"/>
            <a:ext cx="48432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Tunneling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83" y="5854987"/>
            <a:ext cx="48226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Cutoff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long periodic orbits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8723" y="2514600"/>
            <a:ext cx="2438400" cy="97155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4" name="TextBox 13"/>
          <p:cNvSpPr txBox="1"/>
          <p:nvPr/>
        </p:nvSpPr>
        <p:spPr>
          <a:xfrm>
            <a:off x="3578552" y="4163534"/>
            <a:ext cx="2927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Balian,Bloch,Gutzwiller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1138" y="515981"/>
                <a:ext cx="2596662" cy="70788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𝐿</m:t>
                      </m:r>
                      <m:r>
                        <a:rPr lang="en-GB" sz="4000" b="0" i="1" smtClean="0">
                          <a:latin typeface="Cambria Math"/>
                        </a:rPr>
                        <m:t>∼5</m:t>
                      </m:r>
                      <m:r>
                        <a:rPr lang="en-GB" sz="4000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8" y="515981"/>
                <a:ext cx="2596662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956292" cy="114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52"/>
            <a:ext cx="31242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Single grain</a:t>
            </a:r>
            <a:endParaRPr lang="en-GB" sz="44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" y="18288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89" y="2743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312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Tunneling</a:t>
            </a:r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143000"/>
            <a:ext cx="6019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Smooth DOS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2224" y="5936840"/>
            <a:ext cx="633177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Weaker size effects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281730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</a:rPr>
              <a:t>Open grain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810000"/>
            <a:ext cx="3257546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20636"/>
            <a:ext cx="2609850" cy="49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5.businessinsider.com/image/4ee625e7ecad04c632000036/the-mobile-gold-rush-is-not-even-close-to-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695" y="1706963"/>
            <a:ext cx="36576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Mavericks 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5830480"/>
            <a:ext cx="8988424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MgB</a:t>
            </a:r>
            <a:r>
              <a:rPr lang="en-GB" sz="28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        39K       2001              Akimitsu  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54" y="5324657"/>
            <a:ext cx="899384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Cuprates</a:t>
            </a:r>
            <a:r>
              <a:rPr lang="en-GB" sz="2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        ~100K     1986     Mueller &amp; Bednorz</a:t>
            </a:r>
            <a:endParaRPr lang="en-GB" sz="28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6340876"/>
            <a:ext cx="898842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FeSC</a:t>
            </a:r>
            <a:r>
              <a:rPr lang="en-GB" sz="2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               ~50K        2006              </a:t>
            </a:r>
            <a:r>
              <a:rPr lang="en-GB" sz="2800" dirty="0" err="1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Hotsono</a:t>
            </a:r>
            <a:r>
              <a:rPr lang="en-GB" sz="2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913" y="4805065"/>
            <a:ext cx="44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Quantum critical points ©</a:t>
            </a: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4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AutoShape 6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AutoShape 8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42281"/>
            <a:ext cx="3028759" cy="22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7937"/>
            <a:ext cx="64008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Superconductivity For Happiness</a:t>
            </a:r>
            <a:endParaRPr lang="en-GB" sz="3600" dirty="0">
              <a:solidFill>
                <a:srgbClr val="BBE0E3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AutoShape 11" descr="data:image/jpeg;base64,/9j/4AAQSkZJRgABAQAAAQABAAD/2wCEAAkGBxQSEhQUExQWFBUVFBQUFxUUFhcXFRUVFBcXFxQUFBUYHSggGBolHhYUITEhJSkrLi4uFx8zODMsNygtLisBCgoKDg0OGxAQGiwkICUsLCwsLCwtLCwsLCwvLCwsLCwsLCwyLCwsLCwsLCwsLDQsLCwsLCwsLCwsLCwsLCwsLP/AABEIAMIBAwMBIgACEQEDEQH/xAAbAAABBQEBAAAAAAAAAAAAAAADAAECBAUGB//EADkQAAEDAgQDBgQFBQACAwAAAAEAAhEDIQQSMUEFUWEGEyJxgZEUMqGxB0JSYvAjwdHh8ZKiFVNy/8QAGgEAAgMBAQAAAAAAAAAAAAAAAQIAAwQFBv/EAC4RAAICAQMEAgAFAwUAAAAAAAABAhEDBBIhEzFBUSJhMoGhsfAVcfEFQlKR0f/aAAwDAQACEQMRAD8A86axEDFINRGtXuKPPuRFrFMMU2tUw1CipyHw5yuB5fwhSqUoPQ3HkkGoouI5af4RSRW5AQ1PlU4ShNQLIQlCnCUJaBZCEoU4ShElkITZVOEoQoNkIShThOGpqJZFoWhwri9bDlxpPLcwII1BneOY5qmGpNahKKkqaBurlHtvZfE1KuGovqCHOBNv0lxy/SF1DTlC8r4F23ZQw1Ok5rnPaC2RFhNjfoTbouz4H2kpVqLXZ87m5WOtlJeRax5mV5jVabJGTlt4tnb02pxtKN80bYaHEzZY+KIBKt44kHXVZj3KjHHyXTl4JNejtaqrXIwqKxoRMsMr5SrtPGk+SxS+TCvYZkC6SUUNGTNB+K8PmufxoGaVqYh0CyyKtSSjijXYmSVgntUHMlEbLjZaGH4cSJVjlXcrSb7FBmGlaeBwdpKk7C5Uai+bDZVSla4LYxruN3hSXEcS/EKmyq9jWlwa4jMIgxrF0loWizNXtKnqsa8nlIaphqkGogavTHGciIapBqkGqYChW5EA1SAUoTwoLZCEoRE0IkshCaFOEoSksjCaETKmyqEshCaESEoUDYzQpAKTWqQCIjZHKn2UoSLVBbBNVrA419JzXsJBa4OHKRzHv7oAaiUmAuE2EiTr9EskmuRt3J6r2b7Stx0tcMlRokgfKW6ZgfZbHwzTcGRp6jkvKOGcSOEql9A5vAR4rCT0nxAL16mx/dMdU+dzQXgCACRJgcl57WYViknHhPsdnSZurFqXLQzsG38vL6oD6BlX6da2iq1q1yVji2bGlRXpUY1R8yam6VZdTAFzdFv2CK9FapVWXUp3KtYgGTCHRw5cbqyPBXJ3wTwo0AC2qeJDQAh4ZoYLgKdANguItMhUzakXwVCxlMkEqgynYzIEXIKt1zmiNrkc+ijVoHKctzeAbCfNSLpUR8uzyLjnZAd/U7p7QzNLQTcSASPeUl02N/Dp9Wo+o/EAOe4uIDCQJ2nNdJduOsgopPJ+jOXLBlb4j+qPMw1SAUA5TDl0bOe7JAKQCiHKYchYjsUJ4TgpwipAsjCJSpTrZO1qIGouQjkAcxRyqxlTZFNxFIGFuYXspXqUW1xlFN0ySbtAJBJGsW+oWfhDkc12UOi8OuDB3C9O7G4tj6J7swZGek4lwadPBNwCAIGiyavPPFHdFGnS445Z7ZM4LtL2cGFawhxdIgkgAOOssGoAEC6wMi99x/DqOJaBVph4ExOonWCLgrx3tTw1mHxL6dMktGUjNciQCQTAlVaHWdb4S/EXazSvD8k+GYwCkApAKQauic9shCchTypFqgLBQlCJlTQoGz0fsHwfCmg2pUptq1C4nxCQ0AkAAG20rsKtSZ3K8h4F2hqYWQ0BwJBh1wI3C73gfaxuILhlyxz36/6XA1umy73N8r9jt6PVYtih2f7m5lIHmqlZg5qOM4tSpjx1GNPIm/spYTEU3gHO0zpcfZY1GSVtGtzi3tTAh3JX8PgXESTCjjMTSpsc53ytbJI5dFj4vtlTAY2m1731AMjGiPmiJJTKGSf4EBzx4/xs6M4ZgEbwb9Vk1S4HTRadFpaASLn5rzB6LG7TcRFENcfldIPQhpI94S4k3LauRssko7nwT+Ic+w0V3B4sPaYuAYB6jULyjFdqa5Lgx5aJMZdguv8Aw+xhqUTJJyuIMgAS4lxIPWVsz6OWPHuZkw6pTntR1uDEZnTvAmNtT5T9lYrVeRE7LOxrsvyiBCpPe5xAmOqxqG7k2dTbwaXxg5pKpSoiBdMptQN0jweVIOXoHEfw9bSwlQh5fXYHVA7Rj2tklgbsY66hechy9Hizwy24PscrJhlDuWA5TDlXBUwrihxLAcptcgNRAUrK2izTci5lUDlIPSlTgWUoQQ9TDlBHEv0qzRSc0tBMgh2/Ij+6t8E427DFxa0HMADqCI5ELHDlIFI4KSafkilKLTXdHecO7ewD3jIN4y3B5A3suU4/xI4msapblmBEyBCoBShJi0+PHLdFcj5NVkyRUZPgHCkApBqllWncUWQAShEAShSwWCITZUUtUSEQ2BcFEEhHIUcqgykRud16R2H7PGi3v6rQXn5JIhjYu7zMx5ea57sdw/C1HOOIMnwhrcxaJkyTGug+q77iVHPQcxhGXLDMtxb5WxN9Fyddn56S49s6eiwKuq+a7L7+zG4jiaXfZe8+fOagNQgMYWZJFvmGoCz+K47DUn4Z1Eh/ch1hAFxAcYGtguY4o4ZyAIixB+bMLEu6k3VrstiKTMQ01hLYME3DXbEjff3TrTKMN3LpdvZQ9VKctqpW+/rk7jhvF31KzWNg28YhwLdTrETEW81p8Y4U3ENa18QHBztpAmwOusKFfi9Gkzw5Q0yQWxc6kzz1XJcZ7bZqRbRzNebSdhzC58MWTJNPHGjqSy48UHHJLd/Oxy3ajCUKdYsoOLg2Q7WJHInXdaHYzDuqCoHVHU6TRMMMOdUfZmlyBlJ9AN1z1QlxJNySSTzJ1XT9jMI4uqtDYeWtIcflbynrcGOhXazrbhpvn2crDLdl4X5GZh8dVFQtdUqON2ASbxIBkm0G69GwVA0aIfWOcgS90T/4gXhcFxDg9XDEVaha53eGAROaPzHoVp8S7WVBTAYQ2pES0yAOYnWeSzajG823p1XkvwZVi3dS78HQv7XYdpIzC1vlcfqAkvLe9dzPuUk39Nx+2T+oZfo9xYbXFlx3afsTRrta6gwMc1wkMDRmY5wz+ZFyFZ4Z2tbiX921s3cC4H5WCYc4dbD1C2cK7J4A/MOZ16BcmPUwyvszsvZlXtHmuO7AVm1Q2l4mGDmcQCLxBjU76Lr2dgsHlAyVJAuc9z1I09l0zqkctFVp1iXTMDkrJazNNLmq9Fa02OL7Wefdq+zlGg1opSLlxc4kw2Plt9PuuNJXq3brhuIfTmiab2R4mlo7wDUw8mCLaWNl5a/BvaQHNILoLbE5p/TGuq6ejy78fyds52qxbZ8LgGCpArdxPZ40qbW1JbWeZZfwObuJizrj2WAbLTCcZ9jNKDj3ChyIHKuCpgp6Kmg4cphyACpgqCOIdrkQFBptJiBM2AG55BTaUCtxDtKlKCCnzJRHEMEoQTUAjroliK4YGeJsve1rROt/EOhAH1CryZ4Y/wAT+vzHhp8k/wAK+w2VLIh06s1HAGQ0Q4Ro4dfUeyuYcjUQdr31spHPGStMGTDPG6kivUaJtMddVEN6fzmtitwd7X5Q1z/DmlokERJg9LqlTbBEnLO8bG0/dMsya4EcZJ8lMNW1gm1qrW0Qe7EF4cS5st3ygfNfkFY7P0gKr8rO9Y1kkuLWZWyJcSTHogcU44C5uVzQ6nmyuYdJNh7RpZUZdRHdtdL7bRqw4Zbd6t/ST/cy6mGd3mQkElwGaZBneeW6JjeHmkYJBN9Jjpqj8Cx9Lv8ANVcTZxMG5Oh67/VH7R8WGIeDla0NbtBJndx+kIrUJzpNUly7QJYGoW07b4VMx6tZxaGk+FswNhOphCLVU4pQlpqMJa8AEEEw6NA4bhUcHxN0NzSc5BIJEBwLgQ39MiLeSqz6/oSUZR4b7349/wA/7L8Gj60HKMu3ivP/AJ/KNlguux4D2ip0aAZEOzHNJjNP5gQPJcfQByjNrv57qtxfEup087b5SJB/TutOdQyY90rruUYJThl2x79jpO03E++c3KTlAzROjjr62CpY/hRa0VB8jiQJ1sAZ8isPhvGWOImTJaGgReQCfQXny6rvKGCoVhTHflxbdwcTEfpjQARqqMepxqCeN8f2L54Mm99Rcv7OMyJLv6fZnhpEmi1xvLnPfJM6mHJIv/UF/wAWWLQcfjRj9nuJYcMosa3JUNMNeQ25LNZd5kn1XRV8QGb+S5jC0S2GMgS4RYSCeR2XQYeq+mW95cka6z0PVYcqTdo6sLqh6vExu8dJMJn8cZSjvCI+votDFYKhiGFjmNhw2EEHmDsVwnHeyDqIkHMCSAZNuUgpcSxzdSdEyb48rk6R/wCINASA1++zYMcrrluM9r3VmlrWZIJyPHztadRpa245LHdwh4E29JUMJgHl4aGF51gSbczC3QwYIcoyTy5JcMJX43WqNDXvc6DLSTdtoMeYVGV2lTs5Udle+nmDbZWwHZLhsxEkAg67LnsTwsU2vL3ZXTDGQSXQbzysrsWfH2iUTxS8lB1MgwRBGx1SCTnTcn1KmWEagjz6q/f7KXEcKbUzWoxAtA80HNCOJa4fin0ycjokX5W0N9COa2OG/wBesBWZOZsSGmQIsRGgjfosBgV48RfDADBbPiGpnmeizZOXx39hjx37eizxrgzqDiR4qezxEXjWNCsrD1mkExN3DWPlJafqChY7iRcYzzOpk6+xnzQKH9FozfKTqIJbbX16iyxZNdGPwk2/tG3HoJyXUSS9J88EeI1HlpA8JtA3duIO23+1j42s5zsOYhwqeKHAmYbLrGxhsq7xGu9wMEwSQBcQNJG+m6q0XsZFS76gaTED5wCNBrYrh587nPdb/M7GDAoxpJBTiqwJY2WuPie4TJLrhvTWTvJjZdlwkil3Vg4gtc47uNpB5ricLQqNqB7nPJMGGktBnXO7cxsPfZbjO9qSZyidtPQm/L32stuh+Nva22Y9fDeknJRS5PYRxZrWueXDI0CRFwd/uPZcP2uxmZzKvd5A9uVoJs4tJzCQLROiwsM5zIGZzpvBJIEdDqs7tJim12Ck6oXODnOAEuIcIzaXE20v02WqTWCLmmlL7MPy1M1BpuPtFXF8ZrOpxLBTdDnAk3ym1wTmE/brbKZiSXBrqueQDmm19SBsAAbxy5hLF0TTAc/MQBIyBvhabeJzgSNIsAevJn8OHzMLmW6DS9xA5/ZcLJkc3um7s7mPFHGtsVSLFPiDqDyWFpB1Gzh1kWMSr/Ee0UPYGtGV2YnoJBaAOkFc7XwpBdcOuZI2O8jVW8Pgu8JMhrWQHE6hniPh6kkD3SWlTvsNsT8G+WG7ySAW5TIB1Fg6dQb6LDqYPxANl5JmNMxac0dBAhXfjzUcPA40/la1usxqec/45IGMa5tNtVjpf3ndgbtMSATzvp+0ot5ZPdLyCMUuI+C010uhxhrQLgmXvuXOnkIKzuM4ycxD5mBGdxzbDwzHPZNQbRYHPrPD6jplodAkEjXV3pG9yq9fiEAim5rARHgBa61zLokiZtO66E8+Rw2rsZ4YIRnfoWCcXZYbkcIEDMzPfNZ0WJj7dF0nDcSR4DnBEkZt28g8WdExzXGtpOcHOu8tLCQL/PcA872XRYKu0ltMl8a3MZYnwuOv5SFfo8vTfP8Ako12HqR4/wAfz1+pff2lrtJawgNBIGaZtvr6pLCxYdndkBLZgE8hbnokq562ak+fP0PDSYtq4PTS0gjzH3W2cUKgGtrysio8DVFoU2usDcdbQt8lZFwaeHxXiyg+q1K9HvKeU66jzXPswfNwF4/wj4eu5jiDIj2I81VKPodP2Krw2DDgP7HyV7BUabB4QM3MAB3l1CrVcdPzWHUoJxYmxmBY/wBp5o/JrkSkmXcXj4c0gef/ABc72pqsqU7UgX7PM5mjfTVa4d3jCYjqguoN3g20GsJoVF2JNOSoyexGRhcXMY4nUuAJAGjWg6Xk26cl2lDE03khwBYRD2vEg2jT809VjcMdTa/M2nlIsXamD5o+I7QUb54lu7QeaGVucm6JjW2NWHHBcGZLKLfC8tkExF5kE3sfNcTx3hTaVR3dPFSnJu38l7MJkzAi6jxzH1cU4spF1OnP5bOfzLiNun3WRW4fVpgGnUiDoetjHQi0KiOscJd7RbPRqceVTL2NqMADrMGVoI/cBBjmTqsjFYsusLD6lSxGFfUOZxAgczYdABZBwbQBDo223JhLn1jn8Y8IOn0ccfylyw9DmIjcW9VoZs7TO/vH8CfB1aAHidEEWAvfmY6hCxeOpzDHW6jYSfPQLFZuMurRFJ5LpLDIgG4EaA/4WbUqio+HyWgSGNsMrRoI+URPrcrZr41oaQb2Nmzf3WdgKZLi4NsQ4a3GZrhPXXRVzhfyXci4KmFdDc7XuaDMXMtf+gkRIIBi172kX7bhnauq1rWYmlTq1IjD4jKAI0iowDK4gaaDbz4zD4UjM0tLmEQ8ATHWdiDBHkjcJxBY7I/xNBBvMHdrhyP+VIZ5Q4TElijJ/JHT4Z5LnOcZcSZMQJvy2VLEYEAjuwB4i8tnQkC7L2E3MRqVcYwa8zIubz90HFSIJMNaC4kG+rQGmRvOvRLlaq2WtJIzPg2GMzQ+oC68Xmfmv5AGNwecKNR9SCAY2+bXa17hWHkaQRMjMZBJGpGXU30QcWLZm/MLNEQCZ+VpNiJjVY003yVuRnYh7Gkgj91rzA0lu45jTqrdNgcDkEAhmYkXggkDlsfporLA3OCb2BJuAXmYLfK9+itYnFOj+nDs3hJaZBLWhzTMD+Ep1kS/23+YVJtNI5qC3LmDtbHMQT7bKxVxLqLg2m7O4+IhpzEOcAZGU3Ik25yLq9xXCsosFRznOrkQWnL3bLati8jzN9FzuDd45P5nWjXfRWRe9BqjWxbm1XMc4UxmOVr6bcoc4ase0/KT57EeQamCosc3PTcJGrDb2cOWyPjwHio1sF1QSWaZXNhzagOkmHTzkncoOGxmemWFz5eAHAcwYJFjfT3UhJqP0I0XRhqcTTeHgiCyCHHSJHLS88lUeXSZAMmJsY3jNqIV/A4IwPEfCdTlJA3sN7c9lTxeJzEsqUwBMZ7h2tpgwdAleZzl7FpIFV4i1phosABvcgAE2I1MnRMh1MJe2bQflB25pJvj7DSPRavEg78j2jqx1vUKqziLKbgWSJ+azhbrZdKygp/Cgr0244a1U/KRg1ePNDmvDmkCJbcTHQhNiO0gc+WmByde+/ot88MY75mg+l/sijhlH9A9Wg/dJuXosWpbMD/5UuOZrqY2ylwg+irV6z6hkBg//P8Aorc4l2boV2FhL2T/APWQ3TfRZNH8P2iB8RWiRJLWlxjQZp/tsl6u18RLY5IyXLos4XFuaAHNJnlurtPGPc4ZaZAmbg26TopYTshRY0Bz3v18RZTzXmJiFqM7J0CPDUc0+cGecAj7pXlj3aGTbdL9zI4hme2B4Sdb7cisQ8Ldofvquld+H5Ls3x9dv7WxlFv3Ez6q1R7DAHxYzEO6f0xP/qUq1MUqLXgk+TjmdnZE/KP2uPpZpQMTgKVKi1xc7OXVPzGA1ry0TM8rQF6MOz1Np1J65z/YJh2XwxjMA6JsTVcBJkx4wqMmXG1wuf7Iuhjmny/1Z5FWxRkFjzBkWJI8oGnkp4F5qOLGl5aGlzjElpgiSRoNNV7EzgvD6YGaky36py2/a5xCsDjWBpn5mNi3hyi3Lw+ZWTa2XV7Z49xLAvpB7S9wcxhJbF22mCTv1torYwjQxrsoDrza/wCnQ3km3qux7UYnhnwuIFJw751KoKYHeul5aQ3mN90Wnx/hZptmlVeQ1oOWnVEkC+43lUTxZGuWGLrhM8+r5pjINvmgauy8yCf8hUfHmzZC1odEgGAdLnSV32Ix/CzIbw/FOkz4WvafcVJhGw3EcP3TqNPhuJ7qo7M5jqkNcYAk5yf0i3RBY5Jd/wBQq7PPcdAw2aTmfVYDHLKXCOniA9POa/Z/gtWu01W0nupNgZg6m0khzZDQ9wzQC+Y5dF7Bw1tBxAdhalBo0JqUnZYaAA0NnlPmSVrYjCYWoADMNMgBrOn7ehPqVbtg+4/JwmE4Ie6FywNkHOQIMwWyJvPK1lkcR4PXe0A0HOa4hrIk55tlJEZjId5SvUDwigYGeoWgZcpjL1MACDc3CvMbTBklxIaWiGtBbIguaRcGJGtpPNJkwxmkraoDt9zwnD4SrUqMo92DUqOABmD4jlafefQaLS4n2BxXxQoNLK9VtMVHNpeFrG3DS59SADpbqvWeGcLwdB2anTh+bPmfLyHEZS4FxJBjcLSpVGNc97RTD3kZ3Q5pdlENzG5MBJjwpd2IoHiPDuEYl1fuO7Jd3ndGQHMm+aXMkOABg3gQVudoOwbeHYcOGLaS+rDWvZkL31Moy5s+gyzodF6LQ4e5jiMM/D4djjne2nRkuqEQ5xIc3WBqCVV472Vdi8pqVW52FrmOFIy0jW2eL+mg1gJ44oK78jU0jwfH4Ss6t3dZzXlslzmkkDwzlJIF4aLdVi1cWWBjmsY1xYXaOgXiAJ36yvb8f+Fmdxcyu1hcPF/TJl5JzOAz+GZFuiy6X4LRTqh1dr6uWm2g7K8NpkOmoXtnxSIA5XTKCXYKfs88w/CzUc2qCMphxa3x5joR/aNvNXcJQ7oPfSpmMxbmc5uYmb30jW06L0Hhv4Z4miwNbiKJyxHhcOck2uevmpYT8NcRTYW99ScCXO/OAC6TIGXy9lTkxOQ3B5hxNzgWX11YCQIET6dU9OobB06SGzoYs0+USJ8l31b8KcTctfQJIABL3i8zMd2jUvwnqnDv7yq34mf6Za4mkAMsF0sn9Vh0VSwSfArSPOKrPEfC43NwbeiS9LH4cYoaGn6VHAegypIrC6D04+zQaEZnshtKO2eQXpjynJNoHMe0qQPl7Jgw9FIMKBCVOt0lT7z9qi1FpgJGOmxNrx+X7IgxPMJgBy9k2TolaRYpSLDMS3lA/nJGdDvlP88lRNNSYw9VXKCZfDPJBi1xsIUTh6mpBIUmT/0KUO81W8ZpjqgdOi46A+3+lF1O93R5gI7HO2BH881ZY53/AGCkeMsWpT8Gc7DgjU+3+0m0B/B/pa/enQtb6Jp/a0R5/Uyq3jbLVniZvwrP0u+n+FJmEZyj1/0r5pg9PL/acUh/Ch0huvEqU8M39J91aGGZFgQUWnTHL6ojKQU6dDLLFlcYbqkcL+4eytGmNkxpobWN1IlT4P8Af9FE0QOquZVLu0rxsZZYlRjiNAPZFdiHbIppKORJtkh90X5BDFv6KbcY7kFLIlkQ5DwL4x36R7pfFu5BTbRJ0CYU+iZJitpDfFO5BL4p3IKZoHbRDLeifawbkS+KdyCShCSFhOMa1EagNcrDV2Dythm+RRQ0dUBruqIHeSUNhGgdfZSaEGVJqAyZZAHJLKhgIjWyP+pRkwjPJS01hQbbcp3VjuPZKx00TD04cg98OceiRf1shQ1lkOPJTbUVPvY3SFad/olaHUi73ibvFWFQnr5Izag5JaH3BmvRA9V87eX0SMdUKGUi216l3gVIeqeUKHUy4avVR75VZKaSpQd5b75Pn6qnnS71Ciby7m/hT5uqph5Td6oTcWySl3ruZ91V79SZUlAO4sGq7mfdQk8z7lIPCRqBSw2/ZIVnD8x90u+P6iguIKGSiTcwxd1PunVeUkSbmcs2pZTa9VGPRWuW44tFoVERp6qu0orUBiwxwU+8QGlTbKAQzaikHISmEoUHzpIUp5QocL3ijKgHpsx5IBDADcJOaEMP6KWYJaDZIujdIHr/AH+xUHVPVQka6JWMmw7XHeVIu5fz2Krtqz/wJy3qgNZYbPT+eqm2eapz1+qm1x/kKDWWj5qJKA5xGv0TsqqE3UFzpB380Q+9/kJjU6qUTcHzH+FMSq5f5p5QobcGzpByAXJu8Qom4tZuqiR1KGCkTG6lDbh3jqoZyN0i/qhuepQdwT4kpIEhJSg7jn2FHYVUp1FZpuWw5ZZYUVqCxGaoAK0IrUNhRWlKEnKQKcFTQGQwanypsqlCAyQ2VLKOaeE5aOSAw7Y5JnVOaWQJjSHJAI2cFReensUUNHJSyoMJXLxyP0/sk2q08/sjmmOSbuhyQphsiGj/AIiEBD7gdU4pealEseEMt80cNKlCjCiqRyH1UPQq1kjS3kok8x6pKG4BKOZTdCjmvZEhHN0TnqnPX7KDnQNUaBZNr0z3lBe+2t/RV3VD/wAUolll1RDdUQO+Q3Vj0RCmH77p9UkDvG8/omQG5MumrNNOktBgLLEZqSShEFYjNSSQGCBTCdJKMh04SSUY46mEkkAjhSCZJAjJEKISSQIOVFJJQIkgnSUISapFJJKMiudfVJu/mkkp5D4BYgWQAPskklkSJGsbDyUSbJJKBYZrZbe/mgPaANAkkoQcsGU2HsqoakkghirU1KSSSch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0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914400"/>
            <a:ext cx="41382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Trial and error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8677"/>
            <a:ext cx="265251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3D Array</a:t>
            </a:r>
            <a:endParaRPr lang="en-GB" sz="36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" y="1892191"/>
            <a:ext cx="698604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6083368"/>
            <a:ext cx="294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85147"/>
            <a:ext cx="2517140" cy="5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" y="2629224"/>
            <a:ext cx="8234313" cy="1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4" y="5913386"/>
            <a:ext cx="2676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9" y="5263895"/>
            <a:ext cx="194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" y="3649306"/>
            <a:ext cx="3810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1240" y="76200"/>
            <a:ext cx="381000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GB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N</a:t>
            </a:r>
            <a:endParaRPr lang="en-GB" sz="18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9462" y="5155736"/>
            <a:ext cx="548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Percolation ?</a:t>
            </a:r>
            <a:endParaRPr lang="en-GB" sz="4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92410"/>
            <a:ext cx="4095750" cy="1263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958329" y="3895528"/>
            <a:ext cx="1445260" cy="1323439"/>
            <a:chOff x="6471920" y="4152801"/>
            <a:chExt cx="2896944" cy="2331819"/>
          </a:xfrm>
        </p:grpSpPr>
        <p:sp>
          <p:nvSpPr>
            <p:cNvPr id="17" name="Up Arrow 16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4152801"/>
              <a:ext cx="1219199" cy="113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rgbClr val="333399">
                      <a:lumMod val="75000"/>
                    </a:srgbClr>
                  </a:solidFill>
                  <a:latin typeface="Calibri" panose="020F0502020204030204" pitchFamily="34" charset="0"/>
                </a:rPr>
                <a:t>T</a:t>
              </a:r>
              <a:endParaRPr lang="en-GB" sz="36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581876"/>
              <a:ext cx="2053664" cy="70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#SCG</a:t>
              </a:r>
              <a:endParaRPr lang="en-GB" sz="2000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" y="1511778"/>
            <a:ext cx="21361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Schoen, </a:t>
            </a:r>
            <a:r>
              <a:rPr lang="en-GB" sz="1600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Zaikin</a:t>
            </a:r>
            <a:r>
              <a:rPr lang="en-GB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Fazio</a:t>
            </a:r>
            <a:endParaRPr lang="en-GB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138" y="1465008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Charging</a:t>
            </a:r>
            <a:endParaRPr lang="en-GB" sz="24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7275" y="1430526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Hopping</a:t>
            </a:r>
            <a:endParaRPr lang="en-GB" sz="24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8726" y="1436698"/>
            <a:ext cx="22156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Quasiparticles</a:t>
            </a:r>
            <a:endParaRPr lang="en-GB" sz="24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152400"/>
            <a:ext cx="2652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 </a:t>
            </a: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ano-Grain</a:t>
            </a: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smtClean="0">
                          <a:solidFill>
                            <a:srgbClr val="3A7986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0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GB" sz="40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0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78093" y="122514"/>
            <a:ext cx="189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BE0E3">
                    <a:lumMod val="50000"/>
                  </a:srgbClr>
                </a:solidFill>
                <a:latin typeface="Calibri" panose="020F0502020204030204" pitchFamily="34" charset="0"/>
              </a:rPr>
              <a:t>Tunnelling</a:t>
            </a:r>
            <a:endParaRPr lang="en-GB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837" y="122514"/>
            <a:ext cx="29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BE0E3">
                    <a:lumMod val="50000"/>
                  </a:srgbClr>
                </a:solidFill>
              </a:rPr>
              <a:t>+</a:t>
            </a:r>
            <a:endParaRPr lang="en-GB" dirty="0">
              <a:solidFill>
                <a:srgbClr val="BBE0E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Percolation?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84523"/>
            <a:ext cx="2667000" cy="144655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</a:t>
            </a:r>
            <a:r>
              <a:rPr lang="en-GB" sz="8800" baseline="-25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r>
              <a:rPr lang="en-GB" sz="8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?</a:t>
            </a:r>
            <a:endParaRPr lang="en-GB" sz="8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096681"/>
            <a:ext cx="3519731" cy="2331819"/>
            <a:chOff x="6471920" y="4152801"/>
            <a:chExt cx="2291080" cy="2331819"/>
          </a:xfrm>
        </p:grpSpPr>
        <p:sp>
          <p:nvSpPr>
            <p:cNvPr id="2" name="Up Arrow 1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15200" y="4152801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 smtClean="0">
                  <a:solidFill>
                    <a:srgbClr val="333399">
                      <a:lumMod val="75000"/>
                    </a:srgbClr>
                  </a:solidFill>
                  <a:latin typeface="Calibri" panose="020F0502020204030204" pitchFamily="34" charset="0"/>
                </a:rPr>
                <a:t>T</a:t>
              </a:r>
              <a:endParaRPr lang="en-GB" sz="80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GB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5581877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</a:t>
              </a:r>
              <a:r>
                <a:rPr lang="en-GB" dirty="0" err="1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SCgrains</a:t>
              </a:r>
              <a:endParaRPr lang="en-GB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1723" y="707886"/>
            <a:ext cx="6858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Phase fluctuations?</a:t>
            </a:r>
            <a:endParaRPr lang="en-GB" sz="36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6529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1400" y="6007798"/>
            <a:ext cx="548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</a:rPr>
              <a:t>R=5nm </a:t>
            </a:r>
            <a:r>
              <a:rPr lang="en-GB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sym typeface="Symbol"/>
              </a:rPr>
              <a:t>=1nm =0.3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5361"/>
            <a:ext cx="672931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990599"/>
                <a:ext cx="262128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599"/>
                <a:ext cx="262128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575374"/>
                <a:ext cx="2621280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5374"/>
                <a:ext cx="262128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39279" y="228600"/>
                <a:ext cx="4218847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=0.2, 0.25, 0.3, 0.35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79" y="228600"/>
                <a:ext cx="421884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9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𝜎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 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=5 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-7982"/>
            <a:ext cx="9144000" cy="7694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Packing = FCC, BCC, Cubic</a:t>
            </a:r>
            <a:endParaRPr lang="en-GB" sz="4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61" y="1388842"/>
            <a:ext cx="5929939" cy="49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" y="3276599"/>
            <a:ext cx="2819399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Enhancement!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559587"/>
            <a:ext cx="2089183" cy="76944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DAEDEF">
                    <a:lumMod val="25000"/>
                  </a:srgbClr>
                </a:solidFill>
                <a:latin typeface="Calibri" panose="020F0502020204030204" pitchFamily="34" charset="0"/>
              </a:rPr>
              <a:t>Patent</a:t>
            </a:r>
            <a:endParaRPr lang="en-GB" sz="4400" dirty="0">
              <a:solidFill>
                <a:srgbClr val="DAEDEF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595980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Mark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Blamire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Cambridge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AutoShape 4" descr="Image result for mark blam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4" y="4559587"/>
            <a:ext cx="1308032" cy="13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4800"/>
            <a:ext cx="4029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9" y="3861374"/>
            <a:ext cx="27686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11167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383"/>
            <a:ext cx="7769225" cy="13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08" y="2590800"/>
            <a:ext cx="2458086" cy="2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9464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SURPRISE!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52600"/>
            <a:ext cx="5334000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Disorder and enhancement of superconductivity?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2578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Can it be true? </a:t>
            </a:r>
            <a:endParaRPr lang="en-GB" sz="5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23" y="5191706"/>
            <a:ext cx="4100144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Anderson theorem is all but a theorem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329" y="5215686"/>
            <a:ext cx="4103077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Be careful with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BCS+Perturbation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4" y="4176043"/>
            <a:ext cx="411186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Anderson theorem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62" y="4883929"/>
            <a:ext cx="409428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Anderson</a:t>
            </a:r>
            <a:r>
              <a:rPr lang="de-DE" sz="14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J. Phys. Chem. Solids 11, 26 (1959</a:t>
            </a:r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4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447" y="3817518"/>
            <a:ext cx="412359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Gor'kov</a:t>
            </a:r>
            <a:r>
              <a: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Abrikosov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191" y="4169246"/>
            <a:ext cx="412066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Weak localization 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191" y="4877132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Maekawa</a:t>
            </a:r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S, Fukuyama H, </a:t>
            </a:r>
            <a:r>
              <a:rPr lang="en-GB" sz="16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1982 </a:t>
            </a:r>
            <a:endParaRPr lang="en-GB" sz="16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2189" y="3837188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Finkelstein A M, 1987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7587" y="1132582"/>
            <a:ext cx="4094285" cy="1077218"/>
            <a:chOff x="4413738" y="144849"/>
            <a:chExt cx="4094285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Numerics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Trivedi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Meir…..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5862" y="2209800"/>
            <a:ext cx="4082558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trong coupling and disorder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2191" y="1132582"/>
            <a:ext cx="4094285" cy="1077218"/>
            <a:chOff x="4413738" y="144849"/>
            <a:chExt cx="4094285" cy="1077218"/>
          </a:xfrm>
        </p:grpSpPr>
        <p:sp>
          <p:nvSpPr>
            <p:cNvPr id="27" name="TextBox 26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Experiments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Pratap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Sacepe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46329" y="2209800"/>
            <a:ext cx="4100145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disorder and no weak coupling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6329" y="3287018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Abeles,… 60’s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794" y="3288323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AGG,Tezuka</a:t>
            </a:r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2011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43434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Enhancement of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Tc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by disorder  </a:t>
            </a:r>
            <a:endParaRPr lang="pt-PT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3200" y="4038600"/>
            <a:ext cx="48768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Bianconi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et al.,  Nature 466, 841 (2010)</a:t>
            </a:r>
            <a:endParaRPr lang="pt-PT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953000" y="304800"/>
            <a:ext cx="3352800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Fractal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distributions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dopants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Tc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cuprates</a:t>
            </a:r>
            <a:endParaRPr lang="pt-PT" sz="24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228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399"/>
            <a:ext cx="3409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4800" y="5029200"/>
            <a:ext cx="3962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Inhomogeneities</a:t>
            </a:r>
            <a:endParaRPr lang="pt-PT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ta para a esquerda e para a direita 10"/>
          <p:cNvSpPr/>
          <p:nvPr/>
        </p:nvSpPr>
        <p:spPr bwMode="auto">
          <a:xfrm>
            <a:off x="4343400" y="5029200"/>
            <a:ext cx="1981200" cy="609600"/>
          </a:xfrm>
          <a:prstGeom prst="left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0800" y="5029200"/>
            <a:ext cx="2514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Higher </a:t>
            </a:r>
            <a:r>
              <a:rPr lang="en-GB" sz="4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endParaRPr lang="pt-PT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886200" y="5791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</a:rPr>
              <a:t> </a:t>
            </a:r>
            <a:r>
              <a:rPr lang="pt-PT" sz="20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PRL 108, 017002 (2012)</a:t>
            </a:r>
            <a:endParaRPr lang="pt-PT" sz="20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375975"/>
            <a:ext cx="31242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PRL, 98</a:t>
            </a:r>
            <a:r>
              <a:rPr lang="en-GB" sz="2000" dirty="0">
                <a:solidFill>
                  <a:srgbClr val="800000"/>
                </a:solidFill>
                <a:latin typeface="Calibri" panose="020F0502020204030204" pitchFamily="34" charset="0"/>
              </a:rPr>
              <a:t>, 027001 (2007)</a:t>
            </a:r>
          </a:p>
        </p:txBody>
      </p:sp>
    </p:spTree>
    <p:extLst>
      <p:ext uri="{BB962C8B-B14F-4D97-AF65-F5344CB8AC3E}">
        <p14:creationId xmlns:p14="http://schemas.microsoft.com/office/powerpoint/2010/main" val="16648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33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7" y="2209800"/>
            <a:ext cx="39939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5030763" cy="9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4953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Multifractal eigenstates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937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Anderson Metal-Insulator Transitions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71246"/>
            <a:ext cx="49529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Wegner, Aoki,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Castellani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Efetov</a:t>
            </a:r>
            <a:endParaRPr lang="en-GB" sz="2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1676399"/>
            <a:ext cx="7981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2752856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5882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5638800"/>
            <a:ext cx="294100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8" y="4098087"/>
            <a:ext cx="2938463" cy="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845" y="47548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~ 0.4</a:t>
            </a:r>
            <a:endParaRPr lang="en-GB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6571" y="2960078"/>
                <a:ext cx="1650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→∞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71" y="2960078"/>
                <a:ext cx="165051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25025" y="3527269"/>
                <a:ext cx="144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𝜖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25" y="3527269"/>
                <a:ext cx="144206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53113" y="4128268"/>
                <a:ext cx="15858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∼0.4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113" y="4128268"/>
                <a:ext cx="158588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62" y="5029200"/>
            <a:ext cx="344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≥1000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6945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Feigelman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Ioffe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Kravtsov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Yuzbashyan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98, 027001 (2007)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6956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I. S.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Burmistrov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I. V.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Gornyi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A. D.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Mirlin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108,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017002 (2012) 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932313"/>
            <a:ext cx="790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47" y="783837"/>
            <a:ext cx="885935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</a:rPr>
              <a:t>Librarians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0297" y="5820037"/>
            <a:ext cx="300403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</a:t>
            </a:r>
            <a:endParaRPr lang="en-GB" sz="6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Pb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~7K   Al ~1K  Sn ~3.7K  </a:t>
            </a:r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Nb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~9.3K</a:t>
            </a:r>
            <a:endParaRPr lang="en-GB" sz="36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426" y="1600200"/>
            <a:ext cx="241690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Thinner 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7426" y="2185307"/>
            <a:ext cx="241657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Cleaner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7426" y="2766082"/>
            <a:ext cx="241657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Smaller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4584926"/>
            <a:ext cx="641911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BCS + (weak) disorder, interactions..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96" y="523526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Thin films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37" y="5715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Calibri" panose="020F0502020204030204" pitchFamily="34" charset="0"/>
              </a:rPr>
              <a:t>Josephson Junctions</a:t>
            </a:r>
            <a:endParaRPr lang="en-GB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99" y="617219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Nanowires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utoShape 2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AutoShape 4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6" name="Picture 2" descr="http://www.theglasgowstory.com/images/TGSA0085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20" y="1600200"/>
            <a:ext cx="3607971" cy="27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Image result for male librarians nineteenth centu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7" y="1600200"/>
            <a:ext cx="2767806" cy="27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7091" y="3350857"/>
            <a:ext cx="241724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DFT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Some bad news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" y="1493313"/>
            <a:ext cx="7886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38" y="99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BdG</a:t>
            </a:r>
            <a:r>
              <a:rPr lang="en-GB" dirty="0" smtClean="0">
                <a:solidFill>
                  <a:srgbClr val="800000"/>
                </a:solidFill>
              </a:rPr>
              <a:t> too difficult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8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BCS doable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14800"/>
            <a:ext cx="7572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111840"/>
            <a:ext cx="3467832" cy="7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138" y="6096000"/>
            <a:ext cx="351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A7986"/>
                </a:solidFill>
              </a:rPr>
              <a:t>b</a:t>
            </a:r>
            <a:r>
              <a:rPr lang="en-GB" dirty="0" smtClean="0">
                <a:solidFill>
                  <a:srgbClr val="3A7986"/>
                </a:solidFill>
              </a:rPr>
              <a:t>ut valid only if</a:t>
            </a:r>
            <a:endParaRPr lang="en-GB" dirty="0">
              <a:solidFill>
                <a:srgbClr val="3A79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4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4968348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Weak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9" y="6324600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08" y="5706897"/>
            <a:ext cx="220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𝐵𝐶𝑆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𝑓𝑖𝑥𝑒𝑑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057400"/>
            <a:ext cx="4191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(Ultra) Thin films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743200"/>
            <a:ext cx="4191001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2D + Spin orbit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6240"/>
            <a:ext cx="418513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1D + Long Range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5">
                            <a:lumMod val="90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5">
                        <a:lumMod val="90000"/>
                      </a:schemeClr>
                    </a:solidFill>
                    <a:latin typeface="Calibri" panose="020F0502020204030204" pitchFamily="34" charset="0"/>
                  </a:rPr>
                  <a:t> energy dependence</a:t>
                </a:r>
                <a:endParaRPr lang="en-GB" dirty="0">
                  <a:solidFill>
                    <a:schemeClr val="accent5">
                      <a:lumMod val="9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79603"/>
            <a:ext cx="914399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J.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Mayoh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AGG, arxiv:1412.0029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219199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824" y="1219199"/>
            <a:ext cx="479217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spatial distribution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04930" y="4114800"/>
            <a:ext cx="483907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Global T</a:t>
            </a:r>
            <a:r>
              <a:rPr lang="en-GB" baseline="-25000" dirty="0" smtClean="0">
                <a:solidFill>
                  <a:schemeClr val="accent5">
                    <a:lumMod val="90000"/>
                  </a:schemeClr>
                </a:solidFill>
                <a:latin typeface="Calibri" panose="020F0502020204030204" pitchFamily="34" charset="0"/>
              </a:rPr>
              <a:t>c</a:t>
            </a:r>
            <a:endParaRPr lang="en-GB" dirty="0">
              <a:solidFill>
                <a:schemeClr val="accent5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2923" y="5491097"/>
            <a:ext cx="3352800" cy="107721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Can disorder enhance SC?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" y="4114800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230089"/>
            <a:ext cx="258493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energy gap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145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1447800"/>
            <a:ext cx="4772024" cy="11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2560027"/>
            <a:ext cx="3924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438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22" y="121627"/>
            <a:ext cx="43247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39624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Still unrealistic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05716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Why?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5998"/>
            <a:ext cx="3962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Inhomogenous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SC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69423" y="6052037"/>
            <a:ext cx="2362200" cy="672696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715000"/>
            <a:ext cx="1476573" cy="107721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 true Tc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GB" sz="4400" b="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r="-7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0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5847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95000"/>
                      </a:schemeClr>
                    </a:solidFill>
                  </a:rPr>
                  <a:t>Energy dependence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242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2" y="3009167"/>
            <a:ext cx="6097434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2954"/>
            <a:ext cx="7372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86328"/>
            <a:ext cx="1133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49" y="3376246"/>
            <a:ext cx="6110966" cy="126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4" y="4980559"/>
            <a:ext cx="1890712" cy="2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148753"/>
            <a:ext cx="2219325" cy="3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8" y="927588"/>
            <a:ext cx="7810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5334000"/>
            <a:ext cx="42672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Universal log-normal distribution!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92" y="5273625"/>
            <a:ext cx="243840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Spatial Distribution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91" y="2409092"/>
            <a:ext cx="4010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3447" y="2640954"/>
            <a:ext cx="314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Eq.137, </a:t>
            </a:r>
            <a:r>
              <a:rPr lang="en-GB" sz="1200" dirty="0" err="1" smtClean="0"/>
              <a:t>Feigelman</a:t>
            </a:r>
            <a:r>
              <a:rPr lang="en-GB" sz="1200" dirty="0" smtClean="0"/>
              <a:t> </a:t>
            </a:r>
            <a:r>
              <a:rPr lang="en-GB" sz="1200" dirty="0"/>
              <a:t>M V, </a:t>
            </a:r>
            <a:r>
              <a:rPr lang="en-GB" sz="1200" dirty="0" err="1"/>
              <a:t>Ioffe</a:t>
            </a:r>
            <a:r>
              <a:rPr lang="en-GB" sz="1200" dirty="0"/>
              <a:t> L B, </a:t>
            </a:r>
            <a:r>
              <a:rPr lang="en-GB" sz="1200" dirty="0" err="1"/>
              <a:t>Kravtsov</a:t>
            </a:r>
            <a:r>
              <a:rPr lang="en-GB" sz="1200" dirty="0"/>
              <a:t> V E, Cuevas E, 2010 Ann. Phys. 325 1368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11462" y="4567681"/>
                <a:ext cx="1211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𝜅</m:t>
                      </m:r>
                      <m:r>
                        <a:rPr lang="en-GB" sz="2000" b="0" i="1" smtClean="0">
                          <a:latin typeface="Cambria Math"/>
                        </a:rPr>
                        <m:t>∼1/</m:t>
                      </m:r>
                      <m:r>
                        <a:rPr lang="en-GB" sz="2000" b="0" i="1" smtClean="0">
                          <a:latin typeface="Cambria Math"/>
                        </a:rPr>
                        <m:t>𝑔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0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62" y="4567681"/>
                <a:ext cx="121199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2733200"/>
            <a:ext cx="3988137" cy="28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04800"/>
            <a:ext cx="3875645" cy="24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3800" y="5560930"/>
            <a:ext cx="42135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Sacepe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et al., Nat. Phys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7 239 (2011)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" y="533400"/>
            <a:ext cx="3810655" cy="22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2" y="5273919"/>
            <a:ext cx="3158907" cy="8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5792" y="3657600"/>
            <a:ext cx="282285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Tc?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latin typeface="Cambria Math"/>
                        </a:rPr>
                        <m:t>∼1/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07938" y="6096000"/>
            <a:ext cx="421359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Lemarie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Benfatto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et al., PRB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87,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184509 (2013)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800" y="6403777"/>
            <a:ext cx="420773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00000"/>
                </a:solidFill>
              </a:rPr>
              <a:t>Tracy-</a:t>
            </a:r>
            <a:r>
              <a:rPr lang="en-GB" sz="2000" dirty="0" err="1" smtClean="0">
                <a:solidFill>
                  <a:srgbClr val="800000"/>
                </a:solidFill>
              </a:rPr>
              <a:t>Widom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599"/>
            <a:ext cx="3200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Tc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32004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620634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7" y="1953663"/>
            <a:ext cx="3505200" cy="4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8" y="2592834"/>
            <a:ext cx="5855494" cy="36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6210127"/>
                <a:ext cx="3696205" cy="58477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=0.25,0.3,0.4,0.5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210127"/>
                <a:ext cx="36962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4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Phase fluctuations?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191000"/>
            <a:ext cx="3657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Enhancement?</a:t>
            </a:r>
            <a:endParaRPr lang="en-GB" sz="4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36403"/>
            <a:ext cx="1752599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Yes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5031901"/>
            <a:ext cx="1905001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But</a:t>
            </a:r>
            <a:endParaRPr lang="en-GB" sz="4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168098"/>
                <a:ext cx="3276599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4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68098"/>
                <a:ext cx="3276599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5800" y="4442100"/>
                <a:ext cx="365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≤0.3</m:t>
                      </m:r>
                    </m:oMath>
                  </m:oMathPara>
                </a14:m>
                <a:endParaRPr lang="en-GB" sz="6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42100"/>
                <a:ext cx="36576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01890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Al is fine!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3754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01308" y="369331"/>
                <a:ext cx="1820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08" y="369331"/>
                <a:ext cx="182069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2743200"/>
                <a:ext cx="28055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=0.675,0.7,0.75,0.8</m:t>
                      </m:r>
                    </m:oMath>
                  </m:oMathPara>
                </a14:m>
                <a:endParaRPr lang="en-GB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280557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3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96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Experimental tests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727" y="905287"/>
            <a:ext cx="482492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STM in thin films log</a:t>
            </a:r>
            <a:r>
              <a:rPr lang="en-GB" sz="2800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distribution  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1865" y="1981200"/>
            <a:ext cx="4801481" cy="95410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Transport to test higher global Tc</a:t>
            </a:r>
            <a:endParaRPr lang="en-GB" sz="2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727" y="3429000"/>
            <a:ext cx="475527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10000"/>
                  </a:schemeClr>
                </a:solidFill>
              </a:rPr>
              <a:t>L ~ 5-10nm?</a:t>
            </a:r>
            <a:endParaRPr lang="en-GB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862" y="1195479"/>
            <a:ext cx="2971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Disorder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9718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Nano engineering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724" y="5297795"/>
            <a:ext cx="32238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Enhancement?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341203"/>
            <a:ext cx="27813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Only in boring materials?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1928" y="6133348"/>
            <a:ext cx="14243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MgB</a:t>
            </a:r>
            <a:r>
              <a:rPr lang="en-GB" baseline="-25000" dirty="0" smtClean="0">
                <a:solidFill>
                  <a:srgbClr val="C00000"/>
                </a:solidFill>
              </a:rPr>
              <a:t>2</a:t>
            </a:r>
            <a:r>
              <a:rPr lang="en-GB" dirty="0" smtClean="0">
                <a:solidFill>
                  <a:srgbClr val="C00000"/>
                </a:solidFill>
              </a:rPr>
              <a:t>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6067" y="5105400"/>
            <a:ext cx="1447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FeSe</a:t>
            </a:r>
            <a:r>
              <a:rPr lang="en-GB" dirty="0" smtClean="0">
                <a:solidFill>
                  <a:srgbClr val="C00000"/>
                </a:solidFill>
              </a:rPr>
              <a:t>?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724" y="5879812"/>
            <a:ext cx="32238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Sure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862" y="4479430"/>
            <a:ext cx="321798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Conclusion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410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21349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36721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Calibri" panose="020F0502020204030204" pitchFamily="34" charset="0"/>
              </a:rPr>
              <a:t>Xue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Tsinghua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406" y="121919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Nano-granularity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09" y="121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Interface design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822" y="607718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</a:rPr>
              <a:t>Xue</a:t>
            </a:r>
            <a:r>
              <a:rPr lang="en-GB" sz="1600" dirty="0" smtClean="0">
                <a:latin typeface="Calibri" panose="020F0502020204030204" pitchFamily="34" charset="0"/>
              </a:rPr>
              <a:t> et.al PRB B91 060509(R) (2015)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65" y="304798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Engineering </a:t>
            </a: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/STO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52698" y="40386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Enhancement T</a:t>
            </a:r>
            <a:r>
              <a:rPr lang="en-GB" sz="3600" baseline="-25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c</a:t>
            </a:r>
            <a:r>
              <a:rPr lang="en-GB" sz="36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? </a:t>
            </a:r>
            <a:endParaRPr lang="pt-PT" sz="36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9" y="0"/>
            <a:ext cx="685244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Mavericks meet Librarians</a:t>
            </a:r>
            <a:endParaRPr lang="en-GB" sz="4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169" y="1676399"/>
            <a:ext cx="45368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Theory does not drift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6" y="1676400"/>
            <a:ext cx="42912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Experimental Control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952998"/>
            <a:ext cx="9144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Conventional SC in low dimensions </a:t>
            </a:r>
            <a:endParaRPr lang="en-GB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3311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Artificial </a:t>
            </a:r>
            <a:r>
              <a:rPr lang="en-GB" dirty="0" err="1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hetero,nano</a:t>
            </a:r>
            <a:r>
              <a:rPr lang="en-GB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structures </a:t>
            </a:r>
            <a:endParaRPr lang="en-GB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09600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Novel</a:t>
            </a:r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Interfaces </a:t>
            </a:r>
            <a:r>
              <a:rPr lang="en-GB" dirty="0" err="1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/STO, LAO/STO</a:t>
            </a:r>
            <a:endParaRPr lang="en-GB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536" y="2590800"/>
            <a:ext cx="62129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True Design of Materials! </a:t>
            </a:r>
            <a:endParaRPr lang="en-GB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843919"/>
            <a:ext cx="6858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8080">
                    <a:lumMod val="50000"/>
                  </a:srgbClr>
                </a:solidFill>
              </a:rPr>
              <a:t>A revolution is going on</a:t>
            </a:r>
            <a:endParaRPr lang="en-GB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376244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3A7986"/>
                </a:solidFill>
              </a:rPr>
              <a:t>Boring+Boring</a:t>
            </a:r>
            <a:r>
              <a:rPr lang="en-GB" dirty="0" smtClean="0">
                <a:solidFill>
                  <a:srgbClr val="3A7986"/>
                </a:solidFill>
              </a:rPr>
              <a:t> = </a:t>
            </a:r>
            <a:r>
              <a:rPr lang="en-GB" dirty="0">
                <a:solidFill>
                  <a:srgbClr val="3A7986"/>
                </a:solidFill>
              </a:rPr>
              <a:t>I</a:t>
            </a:r>
            <a:r>
              <a:rPr lang="en-GB" dirty="0" smtClean="0">
                <a:solidFill>
                  <a:srgbClr val="3A7986"/>
                </a:solidFill>
              </a:rPr>
              <a:t>nteresting</a:t>
            </a:r>
            <a:endParaRPr lang="en-GB" dirty="0">
              <a:solidFill>
                <a:srgbClr val="3A7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56388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C00000"/>
                </a:solidFill>
              </a:rPr>
              <a:t>THANKS!</a:t>
            </a:r>
            <a:endParaRPr lang="en-GB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152400"/>
            <a:ext cx="67360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840"/>
            <a:ext cx="2594308" cy="63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20" y="4109363"/>
            <a:ext cx="2678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STM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8819"/>
            <a:ext cx="271272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Epitaxial growth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" y="5562600"/>
            <a:ext cx="2743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Impurities?</a:t>
            </a:r>
            <a:endParaRPr lang="en-GB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61121"/>
            <a:ext cx="3054960" cy="30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6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37" y="996972"/>
            <a:ext cx="3694126" cy="29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-12426" y="-135"/>
            <a:ext cx="91564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LaAlO</a:t>
            </a:r>
            <a:r>
              <a:rPr lang="en-GB" sz="3600" baseline="-250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 /SrTiO</a:t>
            </a:r>
            <a:r>
              <a:rPr lang="en-GB" sz="3600" baseline="-250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 interface</a:t>
            </a:r>
            <a:endParaRPr lang="pt-PT" sz="36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2" y="3921128"/>
            <a:ext cx="4233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Triscone</a:t>
            </a:r>
            <a:r>
              <a:rPr lang="en-GB" sz="1800" dirty="0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 et al. , Nature 456 624 (2008)</a:t>
            </a:r>
            <a:endParaRPr lang="pt-PT" sz="18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9879" y="4867888"/>
            <a:ext cx="337268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CFF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71" y="765291"/>
            <a:ext cx="4541640" cy="33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10100" y="3921128"/>
            <a:ext cx="45266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Mannhart</a:t>
            </a:r>
            <a:r>
              <a:rPr lang="en-GB" sz="1800" dirty="0" smtClean="0">
                <a:solidFill>
                  <a:srgbClr val="2D2D8A">
                    <a:lumMod val="75000"/>
                  </a:srgbClr>
                </a:solidFill>
                <a:latin typeface="Calibri" panose="020F0502020204030204" pitchFamily="34" charset="0"/>
              </a:rPr>
              <a:t> et al., Nature 502, 528 (2013)</a:t>
            </a:r>
            <a:endParaRPr lang="en-GB" sz="1800" dirty="0">
              <a:solidFill>
                <a:srgbClr val="2D2D8A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9372" y="5652718"/>
            <a:ext cx="4904628" cy="707886"/>
          </a:xfrm>
          <a:prstGeom prst="rect">
            <a:avLst/>
          </a:prstGeom>
          <a:solidFill>
            <a:srgbClr val="3A7986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DAEDEF">
                    <a:lumMod val="90000"/>
                  </a:srgbClr>
                </a:solidFill>
                <a:latin typeface="Calibri" panose="020F0502020204030204" pitchFamily="34" charset="0"/>
              </a:rPr>
              <a:t>No chemical doping</a:t>
            </a:r>
            <a:endParaRPr lang="en-GB" sz="4000" dirty="0">
              <a:solidFill>
                <a:srgbClr val="DAEDEF">
                  <a:lumMod val="9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372" y="5062954"/>
            <a:ext cx="490462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DAEDEF">
                    <a:lumMod val="50000"/>
                  </a:srgbClr>
                </a:solidFill>
                <a:latin typeface="Calibri" panose="020F0502020204030204" pitchFamily="34" charset="0"/>
              </a:rPr>
              <a:t>Electric Field Effect</a:t>
            </a:r>
            <a:endParaRPr lang="en-GB" sz="4000" dirty="0">
              <a:solidFill>
                <a:srgbClr val="DAEDEF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79" y="5698885"/>
            <a:ext cx="3372680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rgbClr val="7030A0"/>
                </a:solidFill>
                <a:latin typeface="Calibri" panose="020F0502020204030204" pitchFamily="34" charset="0"/>
              </a:rPr>
              <a:t>Tunability</a:t>
            </a:r>
            <a:endParaRPr lang="en-GB" sz="4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134350" cy="28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933950" cy="350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85" y="3886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Bulk </a:t>
            </a:r>
            <a:r>
              <a:rPr lang="en-GB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FeSe</a:t>
            </a:r>
            <a:endParaRPr lang="en-GB" dirty="0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8K!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4446"/>
            <a:ext cx="7848600" cy="3581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228600" y="4038600"/>
            <a:ext cx="3305175" cy="2514600"/>
            <a:chOff x="91" y="1383"/>
            <a:chExt cx="2114" cy="1045"/>
          </a:xfrm>
        </p:grpSpPr>
        <p:pic>
          <p:nvPicPr>
            <p:cNvPr id="9" name="Picture 155"/>
            <p:cNvPicPr>
              <a:picLocks noChangeAspect="1" noChangeArrowheads="1"/>
            </p:cNvPicPr>
            <p:nvPr/>
          </p:nvPicPr>
          <p:blipFill>
            <a:blip r:embed="rId3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10" name="Picture 156"/>
            <p:cNvPicPr>
              <a:picLocks noChangeAspect="1" noChangeArrowheads="1"/>
            </p:cNvPicPr>
            <p:nvPr/>
          </p:nvPicPr>
          <p:blipFill>
            <a:blip r:embed="rId4"/>
            <a:srcRect t="34189" r="21489" b="32257"/>
            <a:stretch>
              <a:fillRect/>
            </a:stretch>
          </p:blipFill>
          <p:spPr bwMode="auto">
            <a:xfrm>
              <a:off x="391" y="1565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6848" y="4060360"/>
            <a:ext cx="5257800" cy="27227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887415" y="3240328"/>
            <a:ext cx="2057400" cy="261610"/>
          </a:xfrm>
          <a:prstGeom prst="rect">
            <a:avLst/>
          </a:prstGeom>
          <a:solidFill>
            <a:srgbClr val="C00000">
              <a:alpha val="21000"/>
            </a:srgbClr>
          </a:solidFill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764" y="6248400"/>
            <a:ext cx="387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800000"/>
                </a:solidFill>
              </a:rPr>
              <a:t>Tinkham</a:t>
            </a:r>
            <a:r>
              <a:rPr lang="en-GB" sz="1600" dirty="0" smtClean="0">
                <a:solidFill>
                  <a:srgbClr val="800000"/>
                </a:solidFill>
              </a:rPr>
              <a:t> 80’s single but not isolated</a:t>
            </a:r>
            <a:endParaRPr lang="en-GB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>
              <a:solidFill>
                <a:srgbClr val="000000"/>
              </a:solidFill>
            </a:endParaRPr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3548" y="152400"/>
            <a:ext cx="3295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0" y="5862"/>
            <a:ext cx="2620108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Symbol"/>
              </a:rPr>
              <a:t> &gt;&gt; </a:t>
            </a:r>
            <a:endParaRPr lang="pt-PT" sz="4800" b="1" dirty="0">
              <a:solidFill>
                <a:srgbClr val="2D2D8A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614246" y="5862"/>
            <a:ext cx="2743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L ~ 10nm</a:t>
            </a:r>
            <a:endParaRPr lang="pt-PT" sz="4800" dirty="0">
              <a:solidFill>
                <a:srgbClr val="FFFFFF">
                  <a:lumMod val="9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566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Parmenter</a:t>
            </a:r>
            <a:r>
              <a:rPr lang="en-GB" sz="1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, Blatt, </a:t>
            </a:r>
            <a:r>
              <a:rPr lang="en-GB" sz="1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Bianconi</a:t>
            </a:r>
            <a:r>
              <a:rPr lang="en-GB" sz="1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, Thompson, </a:t>
            </a:r>
            <a:r>
              <a:rPr lang="en-GB" sz="1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Perali</a:t>
            </a:r>
            <a:r>
              <a:rPr lang="en-GB" sz="1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Croitoru</a:t>
            </a:r>
            <a:r>
              <a:rPr lang="en-GB" sz="1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Shanenko</a:t>
            </a:r>
            <a:endParaRPr lang="en-GB" sz="14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2754" y="632456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Ribeiro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AGG, PRB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89, 064513 (2014)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2754" y="61318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P. Ribeiro, 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AGG, PRL.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108, 097004 (2012</a:t>
            </a:r>
            <a:r>
              <a:rPr lang="pt-BR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2754" y="6519446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Brihuega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AGG, Phys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. Rev. B 84,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104525 (2011) Editor’s choice 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3000" y="2057400"/>
                <a:ext cx="4214446" cy="92333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5400" smtClean="0">
                          <a:solidFill>
                            <a:srgbClr val="3A7986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54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54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GB" sz="54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54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54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540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GB" sz="540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54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400"/>
                <a:ext cx="4214446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3874"/>
            <a:ext cx="2516181" cy="22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915811" cy="230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46" y="1323155"/>
            <a:ext cx="323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Quantum chaos 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6" y="836859"/>
            <a:ext cx="4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BCS+ Path integral 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652456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AGG,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Altshuler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, et al. PRL 100, 187001 (2008)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69877" y="63011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AGG,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Altshuler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, et al. PRB  83, 014510 (2011)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1600" y="61318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Mayoh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AGG, PRB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90, 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014509 (2014)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0477" y="3505200"/>
            <a:ext cx="2733475" cy="18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77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24856</TotalTime>
  <Words>1276</Words>
  <Application>Microsoft Office PowerPoint</Application>
  <PresentationFormat>On-screen Show (4:3)</PresentationFormat>
  <Paragraphs>307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mielr_000</cp:lastModifiedBy>
  <cp:revision>1732</cp:revision>
  <cp:lastPrinted>2015-11-15T23:03:31Z</cp:lastPrinted>
  <dcterms:created xsi:type="dcterms:W3CDTF">2008-03-20T03:33:21Z</dcterms:created>
  <dcterms:modified xsi:type="dcterms:W3CDTF">2015-11-16T14:11:22Z</dcterms:modified>
</cp:coreProperties>
</file>