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839" r:id="rId2"/>
    <p:sldId id="959" r:id="rId3"/>
    <p:sldId id="960" r:id="rId4"/>
    <p:sldId id="965" r:id="rId5"/>
    <p:sldId id="1008" r:id="rId6"/>
    <p:sldId id="1039" r:id="rId7"/>
    <p:sldId id="1011" r:id="rId8"/>
    <p:sldId id="1012" r:id="rId9"/>
    <p:sldId id="949" r:id="rId10"/>
    <p:sldId id="950" r:id="rId11"/>
    <p:sldId id="1041" r:id="rId12"/>
    <p:sldId id="1013" r:id="rId13"/>
    <p:sldId id="1032" r:id="rId14"/>
    <p:sldId id="1031" r:id="rId15"/>
    <p:sldId id="1040" r:id="rId16"/>
    <p:sldId id="1043" r:id="rId17"/>
    <p:sldId id="1036" r:id="rId18"/>
    <p:sldId id="998" r:id="rId19"/>
    <p:sldId id="1042" r:id="rId20"/>
    <p:sldId id="1050" r:id="rId21"/>
    <p:sldId id="1052" r:id="rId22"/>
    <p:sldId id="1045" r:id="rId23"/>
    <p:sldId id="1046" r:id="rId24"/>
    <p:sldId id="1048" r:id="rId25"/>
    <p:sldId id="1049" r:id="rId26"/>
    <p:sldId id="1018" r:id="rId27"/>
    <p:sldId id="976" r:id="rId28"/>
    <p:sldId id="996" r:id="rId29"/>
    <p:sldId id="997" r:id="rId30"/>
    <p:sldId id="980" r:id="rId31"/>
    <p:sldId id="984" r:id="rId32"/>
    <p:sldId id="989" r:id="rId33"/>
    <p:sldId id="1037" r:id="rId34"/>
    <p:sldId id="1024" r:id="rId35"/>
    <p:sldId id="1053" r:id="rId36"/>
    <p:sldId id="1021" r:id="rId37"/>
    <p:sldId id="1023" r:id="rId38"/>
    <p:sldId id="1025" r:id="rId39"/>
    <p:sldId id="1026" r:id="rId40"/>
    <p:sldId id="1027" r:id="rId41"/>
    <p:sldId id="1029" r:id="rId42"/>
    <p:sldId id="1038" r:id="rId43"/>
    <p:sldId id="927" r:id="rId44"/>
    <p:sldId id="928" r:id="rId45"/>
    <p:sldId id="930" r:id="rId46"/>
    <p:sldId id="932" r:id="rId47"/>
    <p:sldId id="934" r:id="rId48"/>
    <p:sldId id="935" r:id="rId49"/>
    <p:sldId id="946" r:id="rId50"/>
    <p:sldId id="947" r:id="rId51"/>
    <p:sldId id="948" r:id="rId52"/>
    <p:sldId id="974" r:id="rId53"/>
    <p:sldId id="1054" r:id="rId54"/>
    <p:sldId id="1020" r:id="rId55"/>
    <p:sldId id="920" r:id="rId56"/>
    <p:sldId id="923" r:id="rId57"/>
    <p:sldId id="1007" r:id="rId58"/>
    <p:sldId id="922" r:id="rId59"/>
    <p:sldId id="985" r:id="rId60"/>
    <p:sldId id="924" r:id="rId61"/>
    <p:sldId id="1033" r:id="rId62"/>
    <p:sldId id="1022" r:id="rId63"/>
    <p:sldId id="1055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86"/>
    <a:srgbClr val="008000"/>
    <a:srgbClr val="800000"/>
    <a:srgbClr val="DDDDDD"/>
    <a:srgbClr val="F8F8F8"/>
    <a:srgbClr val="FFCCFF"/>
    <a:srgbClr val="66CCFF"/>
    <a:srgbClr val="CC3399"/>
    <a:srgbClr val="5A371A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9" autoAdjust="0"/>
    <p:restoredTop sz="84539" autoAdjust="0"/>
  </p:normalViewPr>
  <p:slideViewPr>
    <p:cSldViewPr>
      <p:cViewPr>
        <p:scale>
          <a:sx n="130" d="100"/>
          <a:sy n="130" d="100"/>
        </p:scale>
        <p:origin x="-13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EA7564-4BD6-4169-A6F4-33FA2D6FE3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1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1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00.png"/><Relationship Id="rId7" Type="http://schemas.openxmlformats.org/officeDocument/2006/relationships/image" Target="../media/image85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3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820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106.png"/><Relationship Id="rId7" Type="http://schemas.openxmlformats.org/officeDocument/2006/relationships/image" Target="../media/image86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107.png"/><Relationship Id="rId4" Type="http://schemas.openxmlformats.org/officeDocument/2006/relationships/image" Target="../media/image830.png"/><Relationship Id="rId9" Type="http://schemas.openxmlformats.org/officeDocument/2006/relationships/image" Target="../media/image8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09.png"/><Relationship Id="rId7" Type="http://schemas.openxmlformats.org/officeDocument/2006/relationships/image" Target="../media/image95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40.png"/><Relationship Id="rId7" Type="http://schemas.openxmlformats.org/officeDocument/2006/relationships/image" Target="../media/image122.jpe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10" Type="http://schemas.openxmlformats.org/officeDocument/2006/relationships/image" Target="../media/image123.png"/><Relationship Id="rId4" Type="http://schemas.openxmlformats.org/officeDocument/2006/relationships/image" Target="../media/image650.png"/><Relationship Id="rId9" Type="http://schemas.openxmlformats.org/officeDocument/2006/relationships/image" Target="../media/image6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280.png"/><Relationship Id="rId7" Type="http://schemas.openxmlformats.org/officeDocument/2006/relationships/image" Target="../media/image73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12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810.png"/><Relationship Id="rId7" Type="http://schemas.openxmlformats.org/officeDocument/2006/relationships/image" Target="../media/image850.png"/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5" Type="http://schemas.openxmlformats.org/officeDocument/2006/relationships/image" Target="../media/image710.png"/><Relationship Id="rId10" Type="http://schemas.openxmlformats.org/officeDocument/2006/relationships/image" Target="../media/image750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15547" y="-240323"/>
            <a:ext cx="9180955" cy="93564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Smaller is different and more: Low dimensional superconductivity for new physics and applications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-15548" y="695318"/>
            <a:ext cx="9159547" cy="706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Antonio M. 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a-Garc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</a:t>
            </a: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Cavendish Laboratory, Cambridge University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-117930" y="313976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Pedro Ribeiro                      Lisbon</a:t>
            </a:r>
            <a:endParaRPr lang="pt-PT" sz="1600" dirty="0">
              <a:latin typeface="Calibri" panose="020F0502020204030204" pitchFamily="34" charset="0"/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6888684" y="2996218"/>
            <a:ext cx="19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Bermudez</a:t>
            </a:r>
          </a:p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Cambridge               </a:t>
            </a:r>
            <a:endParaRPr lang="en-GB" sz="16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123" y="1808310"/>
            <a:ext cx="8067516" cy="3694396"/>
            <a:chOff x="468737" y="2881110"/>
            <a:chExt cx="8216261" cy="3980620"/>
          </a:xfrm>
        </p:grpSpPr>
        <p:sp>
          <p:nvSpPr>
            <p:cNvPr id="325646" name="Text Box 14"/>
            <p:cNvSpPr txBox="1">
              <a:spLocks noChangeArrowheads="1"/>
            </p:cNvSpPr>
            <p:nvPr/>
          </p:nvSpPr>
          <p:spPr bwMode="auto">
            <a:xfrm>
              <a:off x="1426254" y="6205914"/>
              <a:ext cx="2362200" cy="6300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>
                  <a:latin typeface="Calibri" panose="020F0502020204030204" pitchFamily="34" charset="0"/>
                </a:rPr>
                <a:t>C</a:t>
              </a:r>
              <a:r>
                <a:rPr lang="en-US" sz="1600" dirty="0" err="1" smtClean="0">
                  <a:latin typeface="Calibri" panose="020F0502020204030204" pitchFamily="34" charset="0"/>
                </a:rPr>
                <a:t>azalilla</a:t>
              </a:r>
              <a:r>
                <a:rPr lang="en-US" sz="1600" dirty="0" smtClean="0">
                  <a:latin typeface="Calibri" panose="020F0502020204030204" pitchFamily="34" charset="0"/>
                </a:rPr>
                <a:t>                 Tsinghua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60998" y="6154624"/>
              <a:ext cx="1524000" cy="63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latin typeface="Calibri" panose="020F0502020204030204" pitchFamily="34" charset="0"/>
                </a:rPr>
                <a:t>Mayoh</a:t>
              </a:r>
              <a:endParaRPr lang="en-GB" sz="16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Cambridge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40465" y="6231650"/>
              <a:ext cx="1447800" cy="63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Endo             Paris, ENS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8737" y="2881110"/>
              <a:ext cx="7982261" cy="3294024"/>
              <a:chOff x="468737" y="2881110"/>
              <a:chExt cx="7982261" cy="3294024"/>
            </a:xfrm>
          </p:grpSpPr>
          <p:pic>
            <p:nvPicPr>
              <p:cNvPr id="430082" name="Picture 2" descr="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8737" y="2948757"/>
                <a:ext cx="980810" cy="1351548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5021" y="4989157"/>
                <a:ext cx="1185977" cy="1185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288265" y="4184540"/>
                <a:ext cx="1976756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Paul </a:t>
                </a:r>
                <a:r>
                  <a:rPr lang="en-GB" sz="1600" dirty="0" err="1" smtClean="0">
                    <a:latin typeface="Calibri" panose="020F0502020204030204" pitchFamily="34" charset="0"/>
                  </a:rPr>
                  <a:t>Chesler</a:t>
                </a:r>
                <a:r>
                  <a:rPr lang="en-GB" sz="1600" dirty="0" smtClean="0">
                    <a:latin typeface="Calibri" panose="020F0502020204030204" pitchFamily="34" charset="0"/>
                  </a:rPr>
                  <a:t>  Harvard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09444" y="4251158"/>
                <a:ext cx="1524000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err="1" smtClean="0">
                    <a:latin typeface="Calibri" panose="020F0502020204030204" pitchFamily="34" charset="0"/>
                  </a:rPr>
                  <a:t>Tezuka</a:t>
                </a:r>
                <a:endParaRPr lang="en-GB" sz="160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Kyoto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788453" y="4184542"/>
                <a:ext cx="1613279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Hong Liu </a:t>
                </a:r>
              </a:p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MIT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2405" y="2881110"/>
                <a:ext cx="987661" cy="1314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0" y="5522283"/>
            <a:ext cx="7888287" cy="133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 descr="http://interact.mit.edu/content/photos/1075_0_hong_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98" y="1844296"/>
            <a:ext cx="914212" cy="11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eb.mit.edu/physics/images/pappalardo/chester_paul_09-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4" y="1808310"/>
            <a:ext cx="925695" cy="12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at.phys.s.u-tokyo.ac.jp/~endo/face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11" y="3779831"/>
            <a:ext cx="1056385" cy="11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pascal naid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6" y="395108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0" y="3779831"/>
            <a:ext cx="913748" cy="115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mas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38" y="1831233"/>
            <a:ext cx="1228612" cy="13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lejandro Lobo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4" y="3769539"/>
            <a:ext cx="1115765" cy="11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1422" y="4882085"/>
            <a:ext cx="171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Lobos       Maryland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37" y="4895848"/>
            <a:ext cx="141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latin typeface="Calibri" panose="020F0502020204030204" pitchFamily="34" charset="0"/>
              </a:rPr>
              <a:t>Naidon</a:t>
            </a:r>
            <a:r>
              <a:rPr lang="en-GB" sz="1600" dirty="0" smtClean="0">
                <a:latin typeface="Calibri" panose="020F0502020204030204" pitchFamily="34" charset="0"/>
              </a:rPr>
              <a:t>    RIKEN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37" y="996972"/>
            <a:ext cx="3694126" cy="29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-12426" y="-135"/>
            <a:ext cx="91564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LaAlO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/SrTiO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interface</a:t>
            </a:r>
            <a:endParaRPr lang="pt-PT" sz="36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2" y="3921128"/>
            <a:ext cx="42334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Triscone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 , Nature 456 624 (2008)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9879" y="4867888"/>
            <a:ext cx="337268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CFF"/>
                </a:solidFill>
                <a:latin typeface="Calibri" panose="020F0502020204030204" pitchFamily="34" charset="0"/>
              </a:rPr>
              <a:t>Control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71" y="765291"/>
            <a:ext cx="4541640" cy="33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10100" y="3921128"/>
            <a:ext cx="45266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Mannhart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al., Nature 502, 528 (2013)</a:t>
            </a:r>
            <a:endParaRPr lang="en-GB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879" y="5698885"/>
            <a:ext cx="3372680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GB" sz="4800" dirty="0" err="1">
                <a:solidFill>
                  <a:srgbClr val="7030A0"/>
                </a:solidFill>
                <a:latin typeface="Calibri" panose="020F0502020204030204" pitchFamily="34" charset="0"/>
              </a:rPr>
              <a:t>Tunability</a:t>
            </a:r>
            <a:endParaRPr lang="en-GB" sz="4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29200" y="4500236"/>
            <a:ext cx="3505200" cy="2237895"/>
            <a:chOff x="5105400" y="4572000"/>
            <a:chExt cx="3505200" cy="2237895"/>
          </a:xfrm>
        </p:grpSpPr>
        <p:sp>
          <p:nvSpPr>
            <p:cNvPr id="12" name="CaixaDeTexto 15"/>
            <p:cNvSpPr txBox="1"/>
            <p:nvPr/>
          </p:nvSpPr>
          <p:spPr>
            <a:xfrm>
              <a:off x="5105400" y="4572000"/>
              <a:ext cx="3505200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 Localization</a:t>
              </a:r>
              <a:endParaRPr lang="pt-PT" dirty="0">
                <a:solidFill>
                  <a:srgbClr val="7030A0"/>
                </a:solidFill>
              </a:endParaRPr>
            </a:p>
          </p:txBody>
        </p:sp>
        <p:sp>
          <p:nvSpPr>
            <p:cNvPr id="13" name="CaixaDeTexto 16"/>
            <p:cNvSpPr txBox="1"/>
            <p:nvPr/>
          </p:nvSpPr>
          <p:spPr>
            <a:xfrm>
              <a:off x="5105400" y="5156775"/>
              <a:ext cx="3505200" cy="10772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800080"/>
                  </a:solidFill>
                </a:rPr>
                <a:t>Exotic Quantum Matter</a:t>
              </a:r>
              <a:endParaRPr lang="pt-PT" dirty="0">
                <a:solidFill>
                  <a:srgbClr val="800080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105400" y="6225120"/>
              <a:ext cx="3505200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 Topology</a:t>
              </a:r>
              <a:endParaRPr lang="pt-PT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Cuprates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high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GB" sz="4000" baseline="-25000" dirty="0" err="1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Heterostructures</a:t>
            </a:r>
            <a:endParaRPr lang="pt-PT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4753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743200" y="4772055"/>
            <a:ext cx="4953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Bozovic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et al., Nature 455, 782 (2008)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626" y="1371600"/>
            <a:ext cx="4305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33400" y="5502641"/>
            <a:ext cx="8077200" cy="769441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4400" dirty="0" smtClean="0">
                <a:solidFill>
                  <a:schemeClr val="bg1"/>
                </a:solidFill>
              </a:rPr>
              <a:t>Higher </a:t>
            </a:r>
            <a:r>
              <a:rPr lang="en-GB" sz="4400" dirty="0" err="1" smtClean="0">
                <a:solidFill>
                  <a:schemeClr val="bg1"/>
                </a:solidFill>
              </a:rPr>
              <a:t>T</a:t>
            </a:r>
            <a:r>
              <a:rPr lang="en-GB" sz="4400" baseline="-25000" dirty="0" err="1" smtClean="0">
                <a:solidFill>
                  <a:schemeClr val="bg1"/>
                </a:solidFill>
              </a:rPr>
              <a:t>c</a:t>
            </a:r>
            <a:r>
              <a:rPr lang="en-GB" sz="4400" dirty="0" smtClean="0">
                <a:solidFill>
                  <a:schemeClr val="bg1"/>
                </a:solidFill>
              </a:rPr>
              <a:t>!!  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838200"/>
            <a:ext cx="3456709" cy="257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0320" y="3416085"/>
            <a:ext cx="912368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Nature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Comm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. 3, 931 (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2013),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Chinese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Phys.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. 29 037402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(2012)  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Iron Based </a:t>
            </a:r>
            <a:r>
              <a:rPr lang="en-GB" sz="4400" dirty="0" err="1" smtClean="0">
                <a:solidFill>
                  <a:schemeClr val="bg1">
                    <a:lumMod val="95000"/>
                  </a:schemeClr>
                </a:solidFill>
              </a:rPr>
              <a:t>Heterostructures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2741"/>
            <a:ext cx="3319323" cy="20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18" y="4006575"/>
            <a:ext cx="4851561" cy="24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6575"/>
            <a:ext cx="2490470" cy="210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4"/>
          <p:cNvSpPr txBox="1"/>
          <p:nvPr/>
        </p:nvSpPr>
        <p:spPr>
          <a:xfrm>
            <a:off x="0" y="6446167"/>
            <a:ext cx="9144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Feng, et.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al, Nat. Commun. 5:5044 (2014)</a:t>
            </a:r>
          </a:p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pt-P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" y="140677"/>
            <a:ext cx="8953500" cy="297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05908"/>
            <a:ext cx="419950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430009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Bulk </a:t>
            </a:r>
            <a:r>
              <a:rPr lang="en-GB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FeSe</a:t>
            </a:r>
            <a:endParaRPr lang="en-GB" dirty="0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8K!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96934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362200"/>
            <a:ext cx="3617733" cy="22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08" y="2400671"/>
            <a:ext cx="472031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4994275" cy="20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204268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 is key!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438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2060"/>
                </a:solidFill>
              </a:rPr>
              <a:t>Nano-grains</a:t>
            </a:r>
            <a:endParaRPr lang="en-GB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393686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2437" y="513953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Abeles, Cohen, Cullen, Phys. Rev.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., 17, 632 (1966)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2437" y="614254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A.M. Goldman, Dynes,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Tinkham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457048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Single grains?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5638800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Crow, Parks, Douglass, Jensen,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Giaver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Zeller.... </a:t>
            </a:r>
          </a:p>
        </p:txBody>
      </p:sp>
    </p:spTree>
    <p:extLst>
      <p:ext uri="{BB962C8B-B14F-4D97-AF65-F5344CB8AC3E}">
        <p14:creationId xmlns:p14="http://schemas.microsoft.com/office/powerpoint/2010/main" val="2062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28600" y="4508623"/>
            <a:ext cx="457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Odd-even effects</a:t>
            </a:r>
          </a:p>
        </p:txBody>
      </p:sp>
      <p:pic>
        <p:nvPicPr>
          <p:cNvPr id="391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47277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457200" y="304800"/>
            <a:ext cx="1981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~ </a:t>
            </a:r>
            <a:endParaRPr lang="pt-PT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76400" y="1808668"/>
            <a:ext cx="2057400" cy="107721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Superconductivity? 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5" name="Picture 7" descr="ander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09780"/>
            <a:ext cx="952500" cy="1209675"/>
          </a:xfrm>
          <a:prstGeom prst="rect">
            <a:avLst/>
          </a:prstGeom>
          <a:noFill/>
        </p:spPr>
      </p:pic>
      <p:sp>
        <p:nvSpPr>
          <p:cNvPr id="19" name="Rectângulo 18"/>
          <p:cNvSpPr/>
          <p:nvPr/>
        </p:nvSpPr>
        <p:spPr>
          <a:xfrm>
            <a:off x="228600" y="3923848"/>
            <a:ext cx="4343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Isolated grain?</a:t>
            </a:r>
            <a:endParaRPr lang="pt-PT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8600" y="3340894"/>
            <a:ext cx="434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superconductivity</a:t>
            </a: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76400" y="2819400"/>
            <a:ext cx="2057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>
                    <a:lumMod val="25000"/>
                  </a:schemeClr>
                </a:solidFill>
              </a:rPr>
              <a:t>1959</a:t>
            </a:r>
            <a:endParaRPr lang="pt-PT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Rectângulo 7"/>
          <p:cNvSpPr/>
          <p:nvPr/>
        </p:nvSpPr>
        <p:spPr>
          <a:xfrm>
            <a:off x="4648200" y="412522"/>
            <a:ext cx="3810000" cy="1631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Ralph, Black,Tinkham,                                            Superconductivity in </a:t>
            </a:r>
            <a:r>
              <a:rPr lang="en-US" sz="4000" b="1" dirty="0" smtClean="0">
                <a:solidFill>
                  <a:schemeClr val="accent5"/>
                </a:solidFill>
              </a:rPr>
              <a:t>S</a:t>
            </a:r>
            <a:r>
              <a:rPr lang="en-US" sz="2400" b="1" dirty="0" smtClean="0">
                <a:solidFill>
                  <a:schemeClr val="accent5"/>
                </a:solidFill>
              </a:rPr>
              <a:t>ingle </a:t>
            </a:r>
            <a:r>
              <a:rPr lang="en-US" sz="2000" b="1" dirty="0" smtClean="0">
                <a:solidFill>
                  <a:schemeClr val="accent5"/>
                </a:solidFill>
              </a:rPr>
              <a:t>Metal Particles                         </a:t>
            </a:r>
            <a:r>
              <a:rPr lang="en-US" sz="2000" b="1" i="1" dirty="0" smtClean="0">
                <a:solidFill>
                  <a:schemeClr val="accent5"/>
                </a:solidFill>
              </a:rPr>
              <a:t>PRL</a:t>
            </a:r>
            <a:r>
              <a:rPr lang="en-US" sz="2000" b="1" dirty="0" smtClean="0">
                <a:solidFill>
                  <a:schemeClr val="accent5"/>
                </a:solidFill>
              </a:rPr>
              <a:t> 74, 3241-3244 (1995).</a:t>
            </a:r>
            <a:endParaRPr lang="pt-PT" sz="20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431" y="5580185"/>
            <a:ext cx="4413738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Rediscovery of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Richardson’s equations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890846"/>
            <a:ext cx="35814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o yet quantitative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4446"/>
            <a:ext cx="7848600" cy="3581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228600" y="4038600"/>
            <a:ext cx="3305175" cy="2514600"/>
            <a:chOff x="91" y="1383"/>
            <a:chExt cx="2114" cy="1045"/>
          </a:xfrm>
        </p:grpSpPr>
        <p:pic>
          <p:nvPicPr>
            <p:cNvPr id="9" name="Picture 155"/>
            <p:cNvPicPr>
              <a:picLocks noChangeAspect="1" noChangeArrowheads="1"/>
            </p:cNvPicPr>
            <p:nvPr/>
          </p:nvPicPr>
          <p:blipFill>
            <a:blip r:embed="rId3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10" name="Picture 156"/>
            <p:cNvPicPr>
              <a:picLocks noChangeAspect="1" noChangeArrowheads="1"/>
            </p:cNvPicPr>
            <p:nvPr/>
          </p:nvPicPr>
          <p:blipFill>
            <a:blip r:embed="rId4"/>
            <a:srcRect t="34189" r="21489" b="32257"/>
            <a:stretch>
              <a:fillRect/>
            </a:stretch>
          </p:blipFill>
          <p:spPr bwMode="auto">
            <a:xfrm>
              <a:off x="391" y="1565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17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6848" y="4060360"/>
            <a:ext cx="5257800" cy="27227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887415" y="3240328"/>
            <a:ext cx="2057400" cy="261610"/>
          </a:xfrm>
          <a:prstGeom prst="rect">
            <a:avLst/>
          </a:prstGeom>
          <a:solidFill>
            <a:srgbClr val="C00000">
              <a:alpha val="21000"/>
            </a:srgbClr>
          </a:solidFill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083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591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28600" y="457200"/>
            <a:ext cx="42672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BCS </a:t>
            </a:r>
            <a:r>
              <a:rPr lang="en-US" sz="2800" b="1" dirty="0" smtClean="0">
                <a:solidFill>
                  <a:schemeClr val="bg1"/>
                </a:solidFill>
              </a:rPr>
              <a:t>superconductivity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4171950" cy="1371600"/>
          </a:xfrm>
          <a:prstGeom prst="rect">
            <a:avLst/>
          </a:prstGeom>
          <a:noFill/>
        </p:spPr>
      </p:pic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181600" y="457200"/>
            <a:ext cx="35814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28600" y="3810000"/>
            <a:ext cx="2057400" cy="830997"/>
          </a:xfrm>
          <a:prstGeom prst="rect">
            <a:avLst/>
          </a:prstGeom>
          <a:solidFill>
            <a:srgbClr val="00808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 </a:t>
            </a:r>
            <a:r>
              <a:rPr lang="el-GR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e</a:t>
            </a:r>
            <a:r>
              <a:rPr lang="en-US" sz="2400" baseline="30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-1/</a:t>
            </a:r>
            <a:r>
              <a:rPr lang="en-US" sz="2400" baseline="30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 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514600" y="3810000"/>
            <a:ext cx="1600200" cy="830997"/>
          </a:xfrm>
          <a:prstGeom prst="rect">
            <a:avLst/>
          </a:prstGeom>
          <a:solidFill>
            <a:srgbClr val="0070C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</a:rPr>
              <a:t>finite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en-US" sz="2400" dirty="0"/>
              <a:t>               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3352800" cy="914400"/>
          </a:xfrm>
          <a:prstGeom prst="rect">
            <a:avLst/>
          </a:prstGeom>
          <a:noFill/>
        </p:spPr>
      </p:pic>
      <p:sp>
        <p:nvSpPr>
          <p:cNvPr id="17" name="CaixaDeTexto 7"/>
          <p:cNvSpPr txBox="1"/>
          <p:nvPr/>
        </p:nvSpPr>
        <p:spPr>
          <a:xfrm>
            <a:off x="762000" y="5105400"/>
            <a:ext cx="2895600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Shell Effects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18" name="CaixaDeTexto 8"/>
          <p:cNvSpPr txBox="1"/>
          <p:nvPr/>
        </p:nvSpPr>
        <p:spPr>
          <a:xfrm>
            <a:off x="571500" y="5751731"/>
            <a:ext cx="3276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800080"/>
                </a:solidFill>
              </a:rPr>
              <a:t>Parmenter</a:t>
            </a:r>
            <a:r>
              <a:rPr lang="en-GB" sz="2000" dirty="0" smtClean="0">
                <a:solidFill>
                  <a:srgbClr val="800080"/>
                </a:solidFill>
              </a:rPr>
              <a:t>, Phys. Rev. 166, 392 (1967)</a:t>
            </a:r>
            <a:endParaRPr lang="pt-PT" sz="2000" dirty="0">
              <a:solidFill>
                <a:srgbClr val="800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5664836"/>
            <a:ext cx="1676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 ~ 5nm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172200" y="5751731"/>
            <a:ext cx="1143000" cy="490210"/>
          </a:xfrm>
          <a:prstGeom prst="rightArrow">
            <a:avLst/>
          </a:prstGeom>
          <a:solidFill>
            <a:schemeClr val="accent1">
              <a:lumMod val="2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825" y="4843790"/>
            <a:ext cx="3581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Level Degeneracy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125" y="5704447"/>
            <a:ext cx="1600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20T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!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5.businessinsider.com/image/4ee625e7ecad04c632000036/the-mobile-gold-rush-is-not-even-close-to-pe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695" y="1706963"/>
            <a:ext cx="36576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Mavericks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5830480"/>
            <a:ext cx="8988424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MgB</a:t>
            </a:r>
            <a:r>
              <a:rPr lang="en-GB" sz="28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         39K       2001              Akimitsu  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54" y="5324657"/>
            <a:ext cx="899384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Cuprates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       ~100K     1986     Mueller &amp; Bednorz</a:t>
            </a:r>
            <a:endParaRPr lang="en-GB" sz="28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6340876"/>
            <a:ext cx="8988425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FeSC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              ~50K        2006              </a:t>
            </a:r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Hotsono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28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913" y="4805065"/>
            <a:ext cx="44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Quantum critical points ©</a:t>
            </a: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4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7" y="2326907"/>
            <a:ext cx="3286856" cy="246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6294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Superconductivity For Happiness</a:t>
            </a:r>
            <a:endParaRPr lang="en-GB" sz="36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AutoShape 11" descr="data:image/jpeg;base64,/9j/4AAQSkZJRgABAQAAAQABAAD/2wCEAAkGBxQSEhQUExQWFBUVFBQUFxUUFhcXFRUVFBcXFxQUFBUYHSggGBolHhYUITEhJSkrLi4uFx8zODMsNygtLisBCgoKDg0OGxAQGiwkICUsLCwsLCwtLCwsLCwvLCwsLCwsLCwyLCwsLCwsLCwsLDQsLCwsLCwsLCwsLCwsLCwsLP/AABEIAMIBAwMBIgACEQEDEQH/xAAbAAABBQEBAAAAAAAAAAAAAAADAAECBAUGB//EADkQAAEDAgQDBgQFBQACAwAAAAEAAhEDIQQSMUEFUWEGEyJxgZEUMqGxB0JSYvAjwdHh8ZKiFVNy/8QAGgEAAgMBAQAAAAAAAAAAAAAAAQIAAwQFBv/EAC4RAAICAQMEAgAFAwUAAAAAAAABAhEDBBIhEzFBUSJhMoGhsfAVcfEFQlKR0f/aAAwDAQACEQMRAD8A86axEDFINRGtXuKPPuRFrFMMU2tUw1CipyHw5yuB5fwhSqUoPQ3HkkGoouI5af4RSRW5AQ1PlU4ShNQLIQlCnCUJaBZCEoU4ShElkITZVOEoQoNkIShThOGpqJZFoWhwri9bDlxpPLcwII1BneOY5qmGpNahKKkqaBurlHtvZfE1KuGovqCHOBNv0lxy/SF1DTlC8r4F23ZQw1Ok5rnPaC2RFhNjfoTbouz4H2kpVqLXZ87m5WOtlJeRax5mV5jVabJGTlt4tnb02pxtKN80bYaHEzZY+KIBKt44kHXVZj3KjHHyXTl4JNejtaqrXIwqKxoRMsMr5SrtPGk+SxS+TCvYZkC6SUUNGTNB+K8PmufxoGaVqYh0CyyKtSSjijXYmSVgntUHMlEbLjZaGH4cSJVjlXcrSb7FBmGlaeBwdpKk7C5Uai+bDZVSla4LYxruN3hSXEcS/EKmyq9jWlwa4jMIgxrF0loWizNXtKnqsa8nlIaphqkGogavTHGciIapBqkGqYChW5EA1SAUoTwoLZCEoRE0IkshCaFOEoSksjCaETKmyqEshCaESEoUDYzQpAKTWqQCIjZHKn2UoSLVBbBNVrA419JzXsJBa4OHKRzHv7oAaiUmAuE2EiTr9EskmuRt3J6r2b7Stx0tcMlRokgfKW6ZgfZbHwzTcGRp6jkvKOGcSOEql9A5vAR4rCT0nxAL16mx/dMdU+dzQXgCACRJgcl57WYViknHhPsdnSZurFqXLQzsG38vL6oD6BlX6da2iq1q1yVji2bGlRXpUY1R8yam6VZdTAFzdFv2CK9FapVWXUp3KtYgGTCHRw5cbqyPBXJ3wTwo0AC2qeJDQAh4ZoYLgKdANguItMhUzakXwVCxlMkEqgynYzIEXIKt1zmiNrkc+ijVoHKctzeAbCfNSLpUR8uzyLjnZAd/U7p7QzNLQTcSASPeUl02N/Dp9Wo+o/EAOe4uIDCQJ2nNdJduOsgopPJ+jOXLBlb4j+qPMw1SAUA5TDl0bOe7JAKQCiHKYchYjsUJ4TgpwipAsjCJSpTrZO1qIGouQjkAcxRyqxlTZFNxFIGFuYXspXqUW1xlFN0ySbtAJBJGsW+oWfhDkc12UOi8OuDB3C9O7G4tj6J7swZGek4lwadPBNwCAIGiyavPPFHdFGnS445Z7ZM4LtL2cGFawhxdIgkgAOOssGoAEC6wMi99x/DqOJaBVph4ExOonWCLgrx3tTw1mHxL6dMktGUjNciQCQTAlVaHWdb4S/EXazSvD8k+GYwCkApAKQauic9shCchTypFqgLBQlCJlTQoGz0fsHwfCmg2pUptq1C4nxCQ0AkAAG20rsKtSZ3K8h4F2hqYWQ0BwJBh1wI3C73gfaxuILhlyxz36/6XA1umy73N8r9jt6PVYtih2f7m5lIHmqlZg5qOM4tSpjx1GNPIm/spYTEU3gHO0zpcfZY1GSVtGtzi3tTAh3JX8PgXESTCjjMTSpsc53ytbJI5dFj4vtlTAY2m1731AMjGiPmiJJTKGSf4EBzx4/xs6M4ZgEbwb9Vk1S4HTRadFpaASLn5rzB6LG7TcRFENcfldIPQhpI94S4k3LauRssko7nwT+Ic+w0V3B4sPaYuAYB6jULyjFdqa5Lgx5aJMZdguv8Aw+xhqUTJJyuIMgAS4lxIPWVsz6OWPHuZkw6pTntR1uDEZnTvAmNtT5T9lYrVeRE7LOxrsvyiBCpPe5xAmOqxqG7k2dTbwaXxg5pKpSoiBdMptQN0jweVIOXoHEfw9bSwlQh5fXYHVA7Rj2tklgbsY66hechy9Hizwy24PscrJhlDuWA5TDlXBUwrihxLAcptcgNRAUrK2izTci5lUDlIPSlTgWUoQQ9TDlBHEv0qzRSc0tBMgh2/Ij+6t8E427DFxa0HMADqCI5ELHDlIFI4KSafkilKLTXdHecO7ewD3jIN4y3B5A3suU4/xI4msapblmBEyBCoBShJi0+PHLdFcj5NVkyRUZPgHCkApBqllWncUWQAShEAShSwWCITZUUtUSEQ2BcFEEhHIUcqgykRud16R2H7PGi3v6rQXn5JIhjYu7zMx5ea57sdw/C1HOOIMnwhrcxaJkyTGug+q77iVHPQcxhGXLDMtxb5WxN9Fyddn56S49s6eiwKuq+a7L7+zG4jiaXfZe8+fOagNQgMYWZJFvmGoCz+K47DUn4Z1Eh/ch1hAFxAcYGtguY4o4ZyAIixB+bMLEu6k3VrstiKTMQ01hLYME3DXbEjff3TrTKMN3LpdvZQ9VKctqpW+/rk7jhvF31KzWNg28YhwLdTrETEW81p8Y4U3ENa18QHBztpAmwOusKFfi9Gkzw5Q0yQWxc6kzz1XJcZ7bZqRbRzNebSdhzC58MWTJNPHGjqSy48UHHJLd/Oxy3ajCUKdYsoOLg2Q7WJHInXdaHYzDuqCoHVHU6TRMMMOdUfZmlyBlJ9AN1z1QlxJNySSTzJ1XT9jMI4uqtDYeWtIcflbynrcGOhXazrbhpvn2crDLdl4X5GZh8dVFQtdUqON2ASbxIBkm0G69GwVA0aIfWOcgS90T/4gXhcFxDg9XDEVaha53eGAROaPzHoVp8S7WVBTAYQ2pES0yAOYnWeSzajG823p1XkvwZVi3dS78HQv7XYdpIzC1vlcfqAkvLe9dzPuUk39Nx+2T+oZfo9xYbXFlx3afsTRrta6gwMc1wkMDRmY5wz+ZFyFZ4Z2tbiX921s3cC4H5WCYc4dbD1C2cK7J4A/MOZ16BcmPUwyvszsvZlXtHmuO7AVm1Q2l4mGDmcQCLxBjU76Lr2dgsHlAyVJAuc9z1I09l0zqkctFVp1iXTMDkrJazNNLmq9Fa02OL7Wefdq+zlGg1opSLlxc4kw2Plt9PuuNJXq3brhuIfTmiab2R4mlo7wDUw8mCLaWNl5a/BvaQHNILoLbE5p/TGuq6ejy78fyds52qxbZ8LgGCpArdxPZ40qbW1JbWeZZfwObuJizrj2WAbLTCcZ9jNKDj3ChyIHKuCpgp6Kmg4cphyACpgqCOIdrkQFBptJiBM2AG55BTaUCtxDtKlKCCnzJRHEMEoQTUAjroliK4YGeJsve1rROt/EOhAH1CryZ4Y/wAT+vzHhp8k/wAK+w2VLIh06s1HAGQ0Q4Ro4dfUeyuYcjUQdr31spHPGStMGTDPG6kivUaJtMddVEN6fzmtitwd7X5Q1z/DmlokERJg9LqlTbBEnLO8bG0/dMsya4EcZJ8lMNW1gm1qrW0Qe7EF4cS5st3ygfNfkFY7P0gKr8rO9Y1kkuLWZWyJcSTHogcU44C5uVzQ6nmyuYdJNh7RpZUZdRHdtdL7bRqw4Zbd6t/ST/cy6mGd3mQkElwGaZBneeW6JjeHmkYJBN9Jjpqj8Cx9Lv8ANVcTZxMG5Oh67/VH7R8WGIeDla0NbtBJndx+kIrUJzpNUly7QJYGoW07b4VMx6tZxaGk+FswNhOphCLVU4pQlpqMJa8AEEEw6NA4bhUcHxN0NzSc5BIJEBwLgQ39MiLeSqz6/oSUZR4b7349/wA/7L8Gj60HKMu3ivP/AJ/KNlguux4D2ip0aAZEOzHNJjNP5gQPJcfQByjNrv57qtxfEup087b5SJB/TutOdQyY90rruUYJThl2x79jpO03E++c3KTlAzROjjr62CpY/hRa0VB8jiQJ1sAZ8isPhvGWOImTJaGgReQCfQXny6rvKGCoVhTHflxbdwcTEfpjQARqqMepxqCeN8f2L54Mm99Rcv7OMyJLv6fZnhpEmi1xvLnPfJM6mHJIv/UF/wAWWLQcfjRj9nuJYcMosa3JUNMNeQ25LNZd5kn1XRV8QGb+S5jC0S2GMgS4RYSCeR2XQYeq+mW95cka6z0PVYcqTdo6sLqh6vExu8dJMJn8cZSjvCI+votDFYKhiGFjmNhw2EEHmDsVwnHeyDqIkHMCSAZNuUgpcSxzdSdEyb48rk6R/wCINASA1++zYMcrrluM9r3VmlrWZIJyPHztadRpa245LHdwh4E29JUMJgHl4aGF51gSbczC3QwYIcoyTy5JcMJX43WqNDXvc6DLSTdtoMeYVGV2lTs5Udle+nmDbZWwHZLhsxEkAg67LnsTwsU2vL3ZXTDGQSXQbzysrsWfH2iUTxS8lB1MgwRBGx1SCTnTcn1KmWEagjz6q/f7KXEcKbUzWoxAtA80HNCOJa4fin0ycjokX5W0N9COa2OG/wBesBWZOZsSGmQIsRGgjfosBgV48RfDADBbPiGpnmeizZOXx39hjx37eizxrgzqDiR4qezxEXjWNCsrD1mkExN3DWPlJafqChY7iRcYzzOpk6+xnzQKH9FozfKTqIJbbX16iyxZNdGPwk2/tG3HoJyXUSS9J88EeI1HlpA8JtA3duIO23+1j42s5zsOYhwqeKHAmYbLrGxhsq7xGu9wMEwSQBcQNJG+m6q0XsZFS76gaTED5wCNBrYrh587nPdb/M7GDAoxpJBTiqwJY2WuPie4TJLrhvTWTvJjZdlwkil3Vg4gtc47uNpB5ricLQqNqB7nPJMGGktBnXO7cxsPfZbjO9qSZyidtPQm/L32stuh+Nva22Y9fDeknJRS5PYRxZrWueXDI0CRFwd/uPZcP2uxmZzKvd5A9uVoJs4tJzCQLROiwsM5zIGZzpvBJIEdDqs7tJim12Ck6oXODnOAEuIcIzaXE20v02WqTWCLmmlL7MPy1M1BpuPtFXF8ZrOpxLBTdDnAk3ym1wTmE/brbKZiSXBrqueQDmm19SBsAAbxy5hLF0TTAc/MQBIyBvhabeJzgSNIsAevJn8OHzMLmW6DS9xA5/ZcLJkc3um7s7mPFHGtsVSLFPiDqDyWFpB1Gzh1kWMSr/Ee0UPYGtGV2YnoJBaAOkFc7XwpBdcOuZI2O8jVW8Pgu8JMhrWQHE6hniPh6kkD3SWlTvsNsT8G+WG7ySAW5TIB1Fg6dQb6LDqYPxANl5JmNMxac0dBAhXfjzUcPA40/la1usxqec/45IGMa5tNtVjpf3ndgbtMSATzvp+0ot5ZPdLyCMUuI+C010uhxhrQLgmXvuXOnkIKzuM4ycxD5mBGdxzbDwzHPZNQbRYHPrPD6jplodAkEjXV3pG9yq9fiEAim5rARHgBa61zLokiZtO66E8+Rw2rsZ4YIRnfoWCcXZYbkcIEDMzPfNZ0WJj7dF0nDcSR4DnBEkZt28g8WdExzXGtpOcHOu8tLCQL/PcA872XRYKu0ltMl8a3MZYnwuOv5SFfo8vTfP8Ako12HqR4/wAfz1+pff2lrtJawgNBIGaZtvr6pLCxYdndkBLZgE8hbnokq562ak+fP0PDSYtq4PTS0gjzH3W2cUKgGtrysio8DVFoU2usDcdbQt8lZFwaeHxXiyg+q1K9HvKeU66jzXPswfNwF4/wj4eu5jiDIj2I81VKPodP2Krw2DDgP7HyV7BUabB4QM3MAB3l1CrVcdPzWHUoJxYmxmBY/wBp5o/JrkSkmXcXj4c0gef/ABc72pqsqU7UgX7PM5mjfTVa4d3jCYjqguoN3g20GsJoVF2JNOSoyexGRhcXMY4nUuAJAGjWg6Xk26cl2lDE03khwBYRD2vEg2jT809VjcMdTa/M2nlIsXamD5o+I7QUb54lu7QeaGVucm6JjW2NWHHBcGZLKLfC8tkExF5kE3sfNcTx3hTaVR3dPFSnJu38l7MJkzAi6jxzH1cU4spF1OnP5bOfzLiNun3WRW4fVpgGnUiDoetjHQi0KiOscJd7RbPRqceVTL2NqMADrMGVoI/cBBjmTqsjFYsusLD6lSxGFfUOZxAgczYdABZBwbQBDo223JhLn1jn8Y8IOn0ccfylyw9DmIjcW9VoZs7TO/vH8CfB1aAHidEEWAvfmY6hCxeOpzDHW6jYSfPQLFZuMurRFJ5LpLDIgG4EaA/4WbUqio+HyWgSGNsMrRoI+URPrcrZr41oaQb2Nmzf3WdgKZLi4NsQ4a3GZrhPXXRVzhfyXci4KmFdDc7XuaDMXMtf+gkRIIBi172kX7bhnauq1rWYmlTq1IjD4jKAI0iowDK4gaaDbz4zD4UjM0tLmEQ8ATHWdiDBHkjcJxBY7I/xNBBvMHdrhyP+VIZ5Q4TElijJ/JHT4Z5LnOcZcSZMQJvy2VLEYEAjuwB4i8tnQkC7L2E3MRqVcYwa8zIubz90HFSIJMNaC4kG+rQGmRvOvRLlaq2WtJIzPg2GMzQ+oC68Xmfmv5AGNwecKNR9SCAY2+bXa17hWHkaQRMjMZBJGpGXU30QcWLZm/MLNEQCZ+VpNiJjVY003yVuRnYh7Gkgj91rzA0lu45jTqrdNgcDkEAhmYkXggkDlsfporLA3OCb2BJuAXmYLfK9+itYnFOj+nDs3hJaZBLWhzTMD+Ep1kS/23+YVJtNI5qC3LmDtbHMQT7bKxVxLqLg2m7O4+IhpzEOcAZGU3Ik25yLq9xXCsosFRznOrkQWnL3bLati8jzN9FzuDd45P5nWjXfRWRe9BqjWxbm1XMc4UxmOVr6bcoc4ase0/KT57EeQamCosc3PTcJGrDb2cOWyPjwHio1sF1QSWaZXNhzagOkmHTzkncoOGxmemWFz5eAHAcwYJFjfT3UhJqP0I0XRhqcTTeHgiCyCHHSJHLS88lUeXSZAMmJsY3jNqIV/A4IwPEfCdTlJA3sN7c9lTxeJzEsqUwBMZ7h2tpgwdAleZzl7FpIFV4i1phosABvcgAE2I1MnRMh1MJe2bQflB25pJvj7DSPRavEg78j2jqx1vUKqziLKbgWSJ+azhbrZdKygp/Cgr0244a1U/KRg1ePNDmvDmkCJbcTHQhNiO0gc+WmByde+/ot88MY75mg+l/sijhlH9A9Wg/dJuXosWpbMD/5UuOZrqY2ylwg+irV6z6hkBg//P8Aorc4l2boV2FhL2T/APWQ3TfRZNH8P2iB8RWiRJLWlxjQZp/tsl6u18RLY5IyXLos4XFuaAHNJnlurtPGPc4ZaZAmbg26TopYTshRY0Bz3v18RZTzXmJiFqM7J0CPDUc0+cGecAj7pXlj3aGTbdL9zI4hme2B4Sdb7cisQ8Ldofvquld+H5Ls3x9dv7WxlFv3Ez6q1R7DAHxYzEO6f0xP/qUq1MUqLXgk+TjmdnZE/KP2uPpZpQMTgKVKi1xc7OXVPzGA1ry0TM8rQF6MOz1Np1J65z/YJh2XwxjMA6JsTVcBJkx4wqMmXG1wuf7Iuhjmny/1Z5FWxRkFjzBkWJI8oGnkp4F5qOLGl5aGlzjElpgiSRoNNV7EzgvD6YGaky36py2/a5xCsDjWBpn5mNi3hyi3Lw+ZWTa2XV7Z49xLAvpB7S9wcxhJbF22mCTv1torYwjQxrsoDrza/wCnQ3km3qux7UYnhnwuIFJw751KoKYHeul5aQ3mN90Wnx/hZptmlVeQ1oOWnVEkC+43lUTxZGuWGLrhM8+r5pjINvmgauy8yCf8hUfHmzZC1odEgGAdLnSV32Ix/CzIbw/FOkz4WvafcVJhGw3EcP3TqNPhuJ7qo7M5jqkNcYAk5yf0i3RBY5Jd/wBQq7PPcdAw2aTmfVYDHLKXCOniA9POa/Z/gtWu01W0nupNgZg6m0khzZDQ9wzQC+Y5dF7Bw1tBxAdhalBo0JqUnZYaAA0NnlPmSVrYjCYWoADMNMgBrOn7ehPqVbtg+4/JwmE4Ie6FywNkHOQIMwWyJvPK1lkcR4PXe0A0HOa4hrIk55tlJEZjId5SvUDwigYGeoWgZcpjL1MACDc3CvMbTBklxIaWiGtBbIguaRcGJGtpPNJkwxmkraoDt9zwnD4SrUqMo92DUqOABmD4jlafefQaLS4n2BxXxQoNLK9VtMVHNpeFrG3DS59SADpbqvWeGcLwdB2anTh+bPmfLyHEZS4FxJBjcLSpVGNc97RTD3kZ3Q5pdlENzG5MBJjwpd2IoHiPDuEYl1fuO7Jd3ndGQHMm+aXMkOABg3gQVudoOwbeHYcOGLaS+rDWvZkL31Moy5s+gyzodF6LQ4e5jiMM/D4djjne2nRkuqEQ5xIc3WBqCVV472Vdi8pqVW52FrmOFIy0jW2eL+mg1gJ44oK78jU0jwfH4Ss6t3dZzXlslzmkkDwzlJIF4aLdVi1cWWBjmsY1xYXaOgXiAJ36yvb8f+Fmdxcyu1hcPF/TJl5JzOAz+GZFuiy6X4LRTqh1dr6uWm2g7K8NpkOmoXtnxSIA5XTKCXYKfs88w/CzUc2qCMphxa3x5joR/aNvNXcJQ7oPfSpmMxbmc5uYmb30jW06L0Hhv4Z4miwNbiKJyxHhcOck2uevmpYT8NcRTYW99ScCXO/OAC6TIGXy9lTkxOQ3B5hxNzgWX11YCQIET6dU9OobB06SGzoYs0+USJ8l31b8KcTctfQJIABL3i8zMd2jUvwnqnDv7yq34mf6Za4mkAMsF0sn9Vh0VSwSfArSPOKrPEfC43NwbeiS9LH4cYoaGn6VHAegypIrC6D04+zQaEZnshtKO2eQXpjynJNoHMe0qQPl7Jgw9FIMKBCVOt0lT7z9qi1FpgJGOmxNrx+X7IgxPMJgBy9k2TolaRYpSLDMS3lA/nJGdDvlP88lRNNSYw9VXKCZfDPJBi1xsIUTh6mpBIUmT/0KUO81W8ZpjqgdOi46A+3+lF1O93R5gI7HO2BH881ZY53/AGCkeMsWpT8Gc7DgjU+3+0m0B/B/pa/enQtb6Jp/a0R5/Uyq3jbLVniZvwrP0u+n+FJmEZyj1/0r5pg9PL/acUh/Ch0huvEqU8M39J91aGGZFgQUWnTHL6ojKQU6dDLLFlcYbqkcL+4eytGmNkxpobWN1IlT4P8Af9FE0QOquZVLu0rxsZZYlRjiNAPZFdiHbIppKORJtkh90X5BDFv6KbcY7kFLIlkQ5DwL4x36R7pfFu5BTbRJ0CYU+iZJitpDfFO5BL4p3IKZoHbRDLeifawbkS+KdyCShCSFhOMa1EagNcrDV2Dythm+RRQ0dUBruqIHeSUNhGgdfZSaEGVJqAyZZAHJLKhgIjWyP+pRkwjPJS01hQbbcp3VjuPZKx00TD04cg98OceiRf1shQ1lkOPJTbUVPvY3SFad/olaHUi73ibvFWFQnr5Izag5JaH3BmvRA9V87eX0SMdUKGUi216l3gVIeqeUKHUy4avVR75VZKaSpQd5b75Pn6qnnS71Ciby7m/hT5uqph5Td6oTcWySl3ruZ91V79SZUlAO4sGq7mfdQk8z7lIPCRqBSw2/ZIVnD8x90u+P6iguIKGSiTcwxd1PunVeUkSbmcs2pZTa9VGPRWuW44tFoVERp6qu0orUBiwxwU+8QGlTbKAQzaikHISmEoUHzpIUp5QocL3ijKgHpsx5IBDADcJOaEMP6KWYJaDZIujdIHr/AH+xUHVPVQka6JWMmw7XHeVIu5fz2Krtqz/wJy3qgNZYbPT+eqm2eapz1+qm1x/kKDWWj5qJKA5xGv0TsqqE3UFzpB380Q+9/kJjU6qUTcHzH+FMSq5f5p5QobcGzpByAXJu8Qom4tZuqiR1KGCkTG6lDbh3jqoZyN0i/qhuepQdwT4kpIEhJSg7jn2FHYVUp1FZpuWw5ZZYUVqCxGaoAK0IrUNhRWlKEnKQKcFTQGQwanypsqlCAyQ2VLKOaeE5aOSAw7Y5JnVOaWQJjSHJAI2cFReensUUNHJSyoMJXLxyP0/sk2q08/sjmmOSbuhyQphsiGj/AIiEBD7gdU4pealEseEMt80cNKlCjCiqRyH1UPQq1kjS3kok8x6pKG4BKOZTdCjmvZEhHN0TnqnPX7KDnQNUaBZNr0z3lBe+2t/RV3VD/wAUolll1RDdUQO+Q3Vj0RCmH77p9UkDvG8/omQG5MumrNNOktBgLLEZqSShEFYjNSSQGCBTCdJKMh04SSUY46mEkkAjhSCZJAjJEKISSQIOVFJJQIkgnSUISapFJJKMiudfVJu/mkkp5D4BYgWQAPskklkSJGsbDyUSbJJKBYZrZbe/mgPaANAkkoQcsGU2HsqoakkghirU1KSSSch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"/>
            <a:ext cx="2743200" cy="20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" y="914400"/>
            <a:ext cx="41382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Trial and error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-5402"/>
            <a:ext cx="35331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8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202" y="3472804"/>
            <a:ext cx="40335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5080" y="1298862"/>
            <a:ext cx="428752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Heiselberg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(2002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harmonic potentials, cold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atom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5080" y="2514600"/>
            <a:ext cx="42697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Kresin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Ovchinnikov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Boyaci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(2007) </a:t>
            </a:r>
            <a:r>
              <a:rPr lang="en-US" sz="2400" dirty="0" smtClean="0">
                <a:solidFill>
                  <a:schemeClr val="bg1"/>
                </a:solidFill>
              </a:rPr>
              <a:t>: Spherical, too high </a:t>
            </a:r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</a:rPr>
              <a:t>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240" y="3657600"/>
            <a:ext cx="4267200" cy="830997"/>
          </a:xfrm>
          <a:prstGeom prst="rect">
            <a:avLst/>
          </a:prstGeom>
          <a:solidFill>
            <a:schemeClr val="accent5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Peeters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, et al,  (2005-): BCS,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BdG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 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wire, cylinder..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-5080" y="5943600"/>
            <a:ext cx="426974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Olofsson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(2008): Estimation of fluctuations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 BCS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4795261"/>
            <a:ext cx="42824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Devreese</a:t>
            </a:r>
            <a:r>
              <a:rPr lang="en-US" sz="2400" dirty="0">
                <a:solidFill>
                  <a:schemeClr val="bg1"/>
                </a:solidFill>
              </a:rPr>
              <a:t> (2006): Richardson equations in a box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3140" y="-5403"/>
            <a:ext cx="2057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Grains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40" y="353943"/>
            <a:ext cx="32924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5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7" y="2133600"/>
            <a:ext cx="5181600" cy="11430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" y="10668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-43962" y="0"/>
            <a:ext cx="25966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68340" y="4800600"/>
            <a:ext cx="3003307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Expansion in 1/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en-GB" baseline="-25000" dirty="0" err="1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/∆</a:t>
            </a:r>
            <a:r>
              <a:rPr lang="en-GB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0</a:t>
            </a:r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700" y="5862"/>
            <a:ext cx="3200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 ~ 10nm</a:t>
            </a:r>
            <a:endParaRPr lang="pt-PT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9" y="5246901"/>
            <a:ext cx="2362200" cy="14495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5392043"/>
            <a:ext cx="2438400" cy="971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117124" y="5971667"/>
            <a:ext cx="396240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PRL </a:t>
            </a:r>
            <a:r>
              <a:rPr lang="en-US" sz="1600" dirty="0"/>
              <a:t>100, 187001 (2008) </a:t>
            </a:r>
            <a:r>
              <a:rPr lang="en-US" sz="1600" dirty="0" smtClean="0"/>
              <a:t>    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PRB  </a:t>
            </a:r>
            <a:r>
              <a:rPr lang="en-US" sz="1600" dirty="0"/>
              <a:t>83, 014510 </a:t>
            </a:r>
            <a:r>
              <a:rPr lang="en-US" sz="1600" dirty="0" smtClean="0"/>
              <a:t>(</a:t>
            </a:r>
            <a:r>
              <a:rPr lang="en-US" sz="1600" dirty="0"/>
              <a:t>2011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50" y="65543"/>
            <a:ext cx="3082450" cy="24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3528" y="2514600"/>
            <a:ext cx="3318694" cy="2123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600864" y="3576582"/>
            <a:ext cx="3461712" cy="1137751"/>
            <a:chOff x="228600" y="5361076"/>
            <a:chExt cx="3461712" cy="1137751"/>
          </a:xfrm>
        </p:grpSpPr>
        <p:pic>
          <p:nvPicPr>
            <p:cNvPr id="16" name="Picture 4" descr="altshul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5395594"/>
              <a:ext cx="1126067" cy="1066800"/>
            </a:xfrm>
            <a:prstGeom prst="rect">
              <a:avLst/>
            </a:prstGeom>
            <a:noFill/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0197" y="5378474"/>
              <a:ext cx="1066800" cy="11022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83825" y="5361076"/>
              <a:ext cx="1106487" cy="113775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267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" y="2989599"/>
            <a:ext cx="5276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800600" y="1752600"/>
            <a:ext cx="3810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R ~  4-30nm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800" y="228600"/>
            <a:ext cx="3657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</a:t>
            </a:r>
            <a:r>
              <a:rPr lang="en-GB" sz="2800" dirty="0" smtClean="0">
                <a:solidFill>
                  <a:schemeClr val="bg1"/>
                </a:solidFill>
              </a:rPr>
              <a:t>ingle</a:t>
            </a:r>
            <a:r>
              <a:rPr lang="en-GB" sz="3600" dirty="0" smtClean="0">
                <a:solidFill>
                  <a:schemeClr val="bg1"/>
                </a:solidFill>
              </a:rPr>
              <a:t>, I</a:t>
            </a:r>
            <a:r>
              <a:rPr lang="en-GB" sz="2800" dirty="0" smtClean="0">
                <a:solidFill>
                  <a:schemeClr val="bg1"/>
                </a:solidFill>
              </a:rPr>
              <a:t>solated </a:t>
            </a:r>
            <a:r>
              <a:rPr lang="en-GB" sz="2800" dirty="0" err="1" smtClean="0">
                <a:solidFill>
                  <a:schemeClr val="bg1"/>
                </a:solidFill>
              </a:rPr>
              <a:t>Sn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and </a:t>
            </a:r>
            <a:r>
              <a:rPr lang="en-GB" sz="2800" dirty="0" err="1" smtClean="0">
                <a:solidFill>
                  <a:schemeClr val="bg1"/>
                </a:solidFill>
              </a:rPr>
              <a:t>Pb</a:t>
            </a:r>
            <a:r>
              <a:rPr lang="en-GB" sz="2800" dirty="0" smtClean="0">
                <a:solidFill>
                  <a:schemeClr val="bg1"/>
                </a:solidFill>
              </a:rPr>
              <a:t> grains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00600" y="24384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gap is still observed</a:t>
            </a: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11172" y="4989493"/>
            <a:ext cx="28956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>
                    <a:lumMod val="25000"/>
                  </a:schemeClr>
                </a:solidFill>
              </a:rPr>
              <a:t>Tunneling conductance</a:t>
            </a:r>
            <a:endParaRPr lang="pt-PT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00600" y="3124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Almost hemispherical</a:t>
            </a:r>
            <a:endParaRPr lang="pt-PT" sz="2800" dirty="0">
              <a:solidFill>
                <a:srgbClr val="7030A0"/>
              </a:solidFill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343400" y="5352246"/>
            <a:ext cx="457200" cy="228600"/>
          </a:xfrm>
          <a:prstGeom prst="rect">
            <a:avLst/>
          </a:prstGeom>
          <a:solidFill>
            <a:srgbClr val="1A2B3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96588" y="5829300"/>
            <a:ext cx="838200" cy="228600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pic>
        <p:nvPicPr>
          <p:cNvPr id="16" name="Picture 15" descr="d058046c0fc3f753efc3f98d71ed8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1083733" cy="1219200"/>
          </a:xfrm>
          <a:prstGeom prst="rect">
            <a:avLst/>
          </a:prstGeom>
          <a:noFill/>
        </p:spPr>
      </p:pic>
      <p:pic>
        <p:nvPicPr>
          <p:cNvPr id="17" name="Picture 13" descr="sang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371600" cy="1155031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4724400" y="129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Kern</a:t>
            </a:r>
            <a:endParaRPr lang="pt-PT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43800" y="1295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Bose</a:t>
            </a:r>
            <a:endParaRPr lang="pt-P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611172" y="4312056"/>
            <a:ext cx="2891590" cy="707886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75000"/>
                  </a:schemeClr>
                </a:solidFill>
              </a:rPr>
              <a:t>STM</a:t>
            </a:r>
            <a:endParaRPr lang="en-GB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0" name="Group 159"/>
          <p:cNvGrpSpPr>
            <a:grpSpLocks/>
          </p:cNvGrpSpPr>
          <p:nvPr/>
        </p:nvGrpSpPr>
        <p:grpSpPr bwMode="auto">
          <a:xfrm>
            <a:off x="354792" y="1305818"/>
            <a:ext cx="3208844" cy="2225689"/>
            <a:chOff x="91" y="1383"/>
            <a:chExt cx="2344" cy="1045"/>
          </a:xfrm>
        </p:grpSpPr>
        <p:pic>
          <p:nvPicPr>
            <p:cNvPr id="21" name="Picture 155"/>
            <p:cNvPicPr>
              <a:picLocks noChangeAspect="1" noChangeArrowheads="1"/>
            </p:cNvPicPr>
            <p:nvPr/>
          </p:nvPicPr>
          <p:blipFill>
            <a:blip r:embed="rId5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22" name="Picture 156"/>
            <p:cNvPicPr>
              <a:picLocks noChangeAspect="1" noChangeArrowheads="1"/>
            </p:cNvPicPr>
            <p:nvPr/>
          </p:nvPicPr>
          <p:blipFill>
            <a:blip r:embed="rId6"/>
            <a:srcRect t="34189" r="21489" b="32257"/>
            <a:stretch>
              <a:fillRect/>
            </a:stretch>
          </p:blipFill>
          <p:spPr bwMode="auto">
            <a:xfrm>
              <a:off x="621" y="1493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24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3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" y="1600200"/>
            <a:ext cx="8534400" cy="441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" y="158115"/>
            <a:ext cx="19050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680" y="198755"/>
            <a:ext cx="5638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2514600" y="648017"/>
            <a:ext cx="457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129787"/>
            <a:ext cx="9144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25000"/>
                  </a:schemeClr>
                </a:solidFill>
              </a:rPr>
              <a:t>Bose, AGG, Nature Materials 2010</a:t>
            </a:r>
            <a:endParaRPr lang="en-GB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355629"/>
            <a:ext cx="914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3098378"/>
            <a:ext cx="4743450" cy="36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062" y="922514"/>
            <a:ext cx="423238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5080" y="1793814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Richardson’s equations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213" y="4479016"/>
            <a:ext cx="45427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Static Path Approach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" name="CaixaDeTexto 24"/>
          <p:cNvSpPr txBox="1"/>
          <p:nvPr/>
        </p:nvSpPr>
        <p:spPr>
          <a:xfrm>
            <a:off x="4465899" y="5562600"/>
            <a:ext cx="45720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Brihuega, AGG, Ribeiro, Bose, Kern PRB 84,104525 (2011)</a:t>
            </a:r>
          </a:p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Editor‘s Suggestion</a:t>
            </a:r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723" y="1209039"/>
            <a:ext cx="457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Quantum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213" y="3898746"/>
            <a:ext cx="454278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Thermal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08734"/>
            <a:ext cx="1143000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1"/>
            <a:ext cx="6096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Beyond mean field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78415" y="-11724"/>
            <a:ext cx="1981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~ </a:t>
            </a:r>
            <a:endParaRPr lang="pt-PT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-1"/>
            <a:ext cx="5029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Quantum + Thermal?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" y="6483290"/>
            <a:ext cx="91440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4E1A48"/>
                </a:solidFill>
              </a:rPr>
              <a:t>Ribeiro</a:t>
            </a:r>
            <a:r>
              <a:rPr lang="en-GB" sz="2000" dirty="0" smtClean="0">
                <a:solidFill>
                  <a:srgbClr val="4E1A48"/>
                </a:solidFill>
              </a:rPr>
              <a:t> and AGG, </a:t>
            </a:r>
            <a:r>
              <a:rPr lang="pt-PT" sz="2000" b="1" dirty="0" smtClean="0">
                <a:solidFill>
                  <a:srgbClr val="4E1A48"/>
                </a:solidFill>
              </a:rPr>
              <a:t>Phys. </a:t>
            </a:r>
            <a:r>
              <a:rPr lang="pt-PT" sz="2000" b="1" dirty="0" err="1" smtClean="0">
                <a:solidFill>
                  <a:srgbClr val="4E1A48"/>
                </a:solidFill>
              </a:rPr>
              <a:t>Rev</a:t>
            </a:r>
            <a:r>
              <a:rPr lang="pt-PT" sz="2000" b="1" dirty="0" smtClean="0">
                <a:solidFill>
                  <a:srgbClr val="4E1A48"/>
                </a:solidFill>
              </a:rPr>
              <a:t>. </a:t>
            </a:r>
            <a:r>
              <a:rPr lang="pt-PT" sz="2000" b="1" dirty="0" err="1" smtClean="0">
                <a:solidFill>
                  <a:srgbClr val="4E1A48"/>
                </a:solidFill>
              </a:rPr>
              <a:t>Lett</a:t>
            </a:r>
            <a:r>
              <a:rPr lang="pt-PT" sz="2000" b="1" dirty="0" smtClean="0">
                <a:solidFill>
                  <a:srgbClr val="4E1A48"/>
                </a:solidFill>
              </a:rPr>
              <a:t>. 108, 097004 (2012)</a:t>
            </a:r>
            <a:endParaRPr lang="en-US" sz="2000" b="1" dirty="0" smtClean="0">
              <a:solidFill>
                <a:srgbClr val="4E1A48"/>
              </a:solidFill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029200" y="0"/>
            <a:ext cx="4114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sym typeface="Symbol" pitchFamily="18" charset="2"/>
              </a:rPr>
              <a:t>T, </a:t>
            </a:r>
            <a:r>
              <a:rPr lang="en-US" sz="4000" dirty="0" smtClean="0">
                <a:solidFill>
                  <a:schemeClr val="bg1"/>
                </a:solidFill>
              </a:rPr>
              <a:t>/ </a:t>
            </a:r>
            <a:r>
              <a:rPr lang="el-GR" sz="4000" dirty="0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4000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4000" dirty="0" smtClean="0">
                <a:solidFill>
                  <a:schemeClr val="bg1"/>
                </a:solidFill>
                <a:sym typeface="Symbol" pitchFamily="18" charset="2"/>
              </a:rPr>
              <a:t> &lt;&lt; 1  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830997"/>
            <a:ext cx="58674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Divergences at intermediate T</a:t>
            </a:r>
            <a:endParaRPr lang="pt-P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867401" y="800218"/>
            <a:ext cx="3276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accent1">
                    <a:lumMod val="25000"/>
                  </a:schemeClr>
                </a:solidFill>
              </a:rPr>
              <a:t>Rossignoli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and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Canosa</a:t>
            </a:r>
            <a:endParaRPr lang="pt-PT" sz="1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</a:rPr>
              <a:t>Ann. of Phys. 275, 1, (1999)</a:t>
            </a:r>
            <a:endParaRPr lang="pt-PT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295" y="1469610"/>
            <a:ext cx="2314811" cy="20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425" y="3119960"/>
            <a:ext cx="2339650" cy="8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5" y="3883170"/>
            <a:ext cx="7211695" cy="26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58623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Harmful Zero Modes 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286000"/>
            <a:ext cx="58623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Polar coordinates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3028950"/>
            <a:ext cx="5867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Quantum fluctuations ~ Charging effects</a:t>
            </a:r>
            <a:endParaRPr lang="en-GB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59330"/>
            <a:ext cx="4264741" cy="25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47800" y="6096000"/>
            <a:ext cx="679302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Mason, et al, Nature Physics 8 59 (2012)</a:t>
            </a:r>
            <a:endParaRPr lang="pt-P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84730"/>
            <a:ext cx="3609671" cy="2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76159" y="1575406"/>
            <a:ext cx="6036681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Josephson </a:t>
            </a:r>
          </a:p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array?  </a:t>
            </a:r>
            <a:endParaRPr lang="pt-PT" sz="4400" dirty="0">
              <a:solidFill>
                <a:schemeClr val="accent5"/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171079" y="190411"/>
            <a:ext cx="603668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0070C0"/>
                </a:solidFill>
              </a:rPr>
              <a:t>True</a:t>
            </a:r>
            <a:r>
              <a:rPr lang="pt-PT" sz="3600" dirty="0" smtClean="0">
                <a:solidFill>
                  <a:srgbClr val="0070C0"/>
                </a:solidFill>
              </a:rPr>
              <a:t> phase coherence in single nanograins?</a:t>
            </a:r>
            <a:endParaRPr lang="pt-PT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𝑵</m:t>
                      </m:r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𝝓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≥ℏ</m:t>
                      </m:r>
                    </m:oMath>
                  </m:oMathPara>
                </a14:m>
                <a:endParaRPr lang="en-GB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07760" y="185331"/>
            <a:ext cx="293624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5">
                    <a:lumMod val="90000"/>
                  </a:schemeClr>
                </a:solidFill>
              </a:rPr>
              <a:t>No</a:t>
            </a:r>
            <a:endParaRPr lang="en-GB" sz="66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2840" y="1905328"/>
            <a:ext cx="2931160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</a:rPr>
              <a:t>M</a:t>
            </a:r>
            <a:r>
              <a:rPr lang="en-GB" sz="6600" dirty="0" smtClean="0">
                <a:solidFill>
                  <a:srgbClr val="0070C0"/>
                </a:solidFill>
              </a:rPr>
              <a:t>aybe</a:t>
            </a:r>
            <a:endParaRPr lang="en-GB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1930" y="146976"/>
            <a:ext cx="5741670" cy="10525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Engineering inhomogeneous  materials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Rectangular Callout 1"/>
          <p:cNvSpPr/>
          <p:nvPr/>
        </p:nvSpPr>
        <p:spPr bwMode="auto">
          <a:xfrm>
            <a:off x="3733800" y="3124200"/>
            <a:ext cx="3997325" cy="1295400"/>
          </a:xfrm>
          <a:prstGeom prst="wedgeRectCallout">
            <a:avLst>
              <a:gd name="adj1" fmla="val -32016"/>
              <a:gd name="adj2" fmla="val 1025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24"/>
            <a:ext cx="66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Nano-granularity </a:t>
            </a:r>
            <a:r>
              <a:rPr lang="en-GB" sz="1600" dirty="0" err="1" smtClean="0">
                <a:latin typeface="Calibri" panose="020F0502020204030204" pitchFamily="34" charset="0"/>
              </a:rPr>
              <a:t>Mayoh</a:t>
            </a:r>
            <a:r>
              <a:rPr lang="en-GB" sz="1600" dirty="0" smtClean="0">
                <a:latin typeface="Calibri" panose="020F0502020204030204" pitchFamily="34" charset="0"/>
              </a:rPr>
              <a:t>, AGG. PRB </a:t>
            </a:r>
            <a:r>
              <a:rPr lang="en-GB" sz="1600" dirty="0">
                <a:latin typeface="Calibri" panose="020F0502020204030204" pitchFamily="34" charset="0"/>
              </a:rPr>
              <a:t>90, 134513 (2014</a:t>
            </a:r>
            <a:r>
              <a:rPr lang="en-GB" sz="1600" dirty="0" smtClean="0">
                <a:latin typeface="Calibri" panose="020F0502020204030204" pitchFamily="34" charset="0"/>
              </a:rPr>
              <a:t>)</a:t>
            </a:r>
            <a:endParaRPr lang="en-GB" sz="16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3955" y="80072"/>
            <a:ext cx="2057400" cy="1452192"/>
            <a:chOff x="6323955" y="80072"/>
            <a:chExt cx="2057400" cy="1452192"/>
          </a:xfrm>
        </p:grpSpPr>
        <p:pic>
          <p:nvPicPr>
            <p:cNvPr id="7170" name="Picture 2" descr="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321" y="80072"/>
              <a:ext cx="1154669" cy="115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23955" y="119371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James </a:t>
              </a:r>
              <a:r>
                <a:rPr lang="en-GB" sz="1600" dirty="0" err="1" smtClean="0">
                  <a:latin typeface="Calibri" panose="020F0502020204030204" pitchFamily="34" charset="0"/>
                </a:rPr>
                <a:t>Mayoh</a:t>
              </a:r>
              <a:endParaRPr lang="en-GB" sz="16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648200" y="651602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Disorder, </a:t>
            </a:r>
            <a:r>
              <a:rPr lang="en-GB" sz="1600" dirty="0" err="1" smtClean="0">
                <a:latin typeface="Calibri" panose="020F0502020204030204" pitchFamily="34" charset="0"/>
              </a:rPr>
              <a:t>Mayoh</a:t>
            </a:r>
            <a:r>
              <a:rPr lang="en-GB" sz="1600" dirty="0" smtClean="0">
                <a:latin typeface="Calibri" panose="020F0502020204030204" pitchFamily="34" charset="0"/>
              </a:rPr>
              <a:t>, AGG, 1412.0029 </a:t>
            </a:r>
            <a:r>
              <a:rPr lang="en-GB" sz="1600" dirty="0">
                <a:latin typeface="Calibri" panose="020F0502020204030204" pitchFamily="34" charset="0"/>
              </a:rPr>
              <a:t>PRX (?)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7127"/>
            <a:ext cx="3427712" cy="29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181599"/>
            <a:ext cx="906651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Global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&gt; Bulk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  <a:endParaRPr lang="en-GB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48400"/>
            <a:ext cx="8074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Topology, Matthews</a:t>
            </a:r>
            <a:r>
              <a:rPr lang="en-GB" sz="1600" dirty="0">
                <a:latin typeface="Calibri" panose="020F0502020204030204" pitchFamily="34" charset="0"/>
              </a:rPr>
              <a:t>, </a:t>
            </a:r>
            <a:r>
              <a:rPr lang="en-GB" sz="1600" dirty="0" err="1" smtClean="0">
                <a:latin typeface="Calibri" panose="020F0502020204030204" pitchFamily="34" charset="0"/>
              </a:rPr>
              <a:t>Ribeiro</a:t>
            </a:r>
            <a:r>
              <a:rPr lang="en-GB" sz="1600" dirty="0">
                <a:latin typeface="Calibri" panose="020F0502020204030204" pitchFamily="34" charset="0"/>
              </a:rPr>
              <a:t>, and </a:t>
            </a:r>
            <a:r>
              <a:rPr lang="en-GB" sz="1600" dirty="0" smtClean="0">
                <a:latin typeface="Calibri" panose="020F0502020204030204" pitchFamily="34" charset="0"/>
              </a:rPr>
              <a:t>AGG, PRL </a:t>
            </a:r>
            <a:r>
              <a:rPr lang="en-GB" sz="1600" dirty="0">
                <a:latin typeface="Calibri" panose="020F0502020204030204" pitchFamily="34" charset="0"/>
              </a:rPr>
              <a:t>112, </a:t>
            </a:r>
            <a:r>
              <a:rPr lang="en-GB" sz="1600" dirty="0" smtClean="0">
                <a:latin typeface="Calibri" panose="020F0502020204030204" pitchFamily="34" charset="0"/>
              </a:rPr>
              <a:t>247001(2014) 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16" y="1413545"/>
            <a:ext cx="544255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Inhomogeneous JJ arrays 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39" y="2115124"/>
            <a:ext cx="543083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Experimentally feasible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39" y="4239690"/>
            <a:ext cx="543083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Charging effects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39" y="3539698"/>
            <a:ext cx="543083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3D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nano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-spheres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716" y="2831812"/>
                <a:ext cx="5442557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∼5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𝜎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∼1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" y="2831812"/>
                <a:ext cx="544255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806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18677"/>
            <a:ext cx="265251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3D Array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2" y="1892191"/>
            <a:ext cx="698604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6083368"/>
            <a:ext cx="294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85147"/>
            <a:ext cx="2517140" cy="5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" y="2629224"/>
            <a:ext cx="8234313" cy="10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14" y="5913386"/>
            <a:ext cx="2676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9" y="5263895"/>
            <a:ext cx="194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" y="3649306"/>
            <a:ext cx="3810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1240" y="76200"/>
            <a:ext cx="381000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endParaRPr lang="en-GB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9462" y="5155736"/>
            <a:ext cx="548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Percolation ?</a:t>
            </a:r>
            <a:endParaRPr lang="en-GB" sz="4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92410"/>
            <a:ext cx="4095750" cy="12633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958329" y="3895528"/>
            <a:ext cx="1445260" cy="1323439"/>
            <a:chOff x="6471920" y="4152801"/>
            <a:chExt cx="2896944" cy="2331819"/>
          </a:xfrm>
        </p:grpSpPr>
        <p:sp>
          <p:nvSpPr>
            <p:cNvPr id="17" name="Up Arrow 16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4152801"/>
              <a:ext cx="1219199" cy="113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T</a:t>
              </a:r>
              <a:endParaRPr lang="en-GB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581876"/>
              <a:ext cx="2053664" cy="70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#SCG</a:t>
              </a:r>
              <a:endParaRPr lang="en-GB" sz="2000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" y="1511778"/>
            <a:ext cx="21361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Calibri" panose="020F0502020204030204" pitchFamily="34" charset="0"/>
              </a:rPr>
              <a:t>Schoen, </a:t>
            </a:r>
            <a:r>
              <a:rPr lang="en-GB" sz="1600" i="1" dirty="0" err="1" smtClean="0">
                <a:latin typeface="Calibri" panose="020F0502020204030204" pitchFamily="34" charset="0"/>
              </a:rPr>
              <a:t>Zaikin</a:t>
            </a:r>
            <a:r>
              <a:rPr lang="en-GB" sz="1600" i="1" dirty="0" smtClean="0">
                <a:latin typeface="Calibri" panose="020F0502020204030204" pitchFamily="34" charset="0"/>
              </a:rPr>
              <a:t>, Fazio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138" y="1465008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Charging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7275" y="1430526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Hopping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8726" y="1436698"/>
            <a:ext cx="22156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Quasiparticles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152400"/>
            <a:ext cx="2652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 </a:t>
            </a:r>
            <a:r>
              <a:rPr lang="en-GB" dirty="0">
                <a:solidFill>
                  <a:srgbClr val="0070C0"/>
                </a:solidFill>
              </a:rPr>
              <a:t>N</a:t>
            </a:r>
            <a:r>
              <a:rPr lang="en-GB" dirty="0" smtClean="0">
                <a:solidFill>
                  <a:srgbClr val="0070C0"/>
                </a:solidFill>
              </a:rPr>
              <a:t>ano-Grain</a:t>
            </a:r>
            <a:endParaRPr lang="en-GB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rgbClr val="3A7986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78093" y="122514"/>
            <a:ext cx="189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Tunnelling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837" y="122514"/>
            <a:ext cx="29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Percolation?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84523"/>
            <a:ext cx="2667000" cy="1446550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sz="88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GB" sz="8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GB" sz="8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2096681"/>
            <a:ext cx="3519731" cy="2331819"/>
            <a:chOff x="6471920" y="4152801"/>
            <a:chExt cx="2291080" cy="2331819"/>
          </a:xfrm>
        </p:grpSpPr>
        <p:sp>
          <p:nvSpPr>
            <p:cNvPr id="2" name="Up Arrow 1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15200" y="4152801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T</a:t>
              </a:r>
              <a:endParaRPr lang="en-GB" sz="8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5581877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</a:t>
              </a:r>
              <a:r>
                <a:rPr lang="en-GB" dirty="0" err="1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SCgrains</a:t>
              </a:r>
              <a:endParaRPr lang="en-GB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1723" y="707886"/>
            <a:ext cx="6858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Phase fluctuations?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465292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1400" y="6007798"/>
            <a:ext cx="548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R=5nm </a:t>
            </a:r>
            <a:r>
              <a:rPr lang="en-GB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Symbol"/>
              </a:rPr>
              <a:t>=1nm =0.3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47" y="783837"/>
            <a:ext cx="885935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Librarians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0297" y="5820037"/>
            <a:ext cx="300403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</a:t>
            </a:r>
            <a:endParaRPr lang="en-GB" sz="6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2"/>
            <a:ext cx="9144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Pb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~7K   Al ~1K  Sn ~3.7K  </a:t>
            </a:r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Nb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~9.3K</a:t>
            </a:r>
            <a:endParaRPr lang="en-GB" sz="36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426" y="1600200"/>
            <a:ext cx="241690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Thinner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7426" y="2185307"/>
            <a:ext cx="241657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Cleaner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7426" y="2766082"/>
            <a:ext cx="241657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Smaller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4584926"/>
            <a:ext cx="641911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BCS + (weak) disorder, interactions..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96" y="523526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Thin films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837" y="5715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  <a:latin typeface="Calibri" panose="020F0502020204030204" pitchFamily="34" charset="0"/>
              </a:rPr>
              <a:t>Josephson Junctions</a:t>
            </a:r>
            <a:endParaRPr lang="en-GB" dirty="0">
              <a:solidFill>
                <a:srgbClr val="66003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99" y="617219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Nanowires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AutoShape 2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www.theglasgowstory.com/images/TGSA00850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20" y="1600200"/>
            <a:ext cx="3607971" cy="27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Image result for male librarians nineteenth centu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7" y="1600200"/>
            <a:ext cx="2767806" cy="276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7091" y="3350857"/>
            <a:ext cx="241724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DFT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=5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-7982"/>
            <a:ext cx="9144000" cy="76944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Packing = FCC, BCC, Cubic</a:t>
            </a:r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61" y="1388842"/>
            <a:ext cx="5929939" cy="49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" y="3276599"/>
            <a:ext cx="2819399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Enhancement!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559587"/>
            <a:ext cx="2089183" cy="76944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Patent</a:t>
            </a:r>
            <a:endParaRPr lang="en-GB" sz="44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595980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Mark </a:t>
            </a:r>
            <a:r>
              <a:rPr lang="en-GB" sz="2000" dirty="0" err="1" smtClean="0">
                <a:latin typeface="Calibri" panose="020F0502020204030204" pitchFamily="34" charset="0"/>
              </a:rPr>
              <a:t>Blamire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Cambridge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9" name="AutoShape 4" descr="Image result for mark blam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4" y="4559587"/>
            <a:ext cx="1308032" cy="13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4800"/>
            <a:ext cx="4029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9" y="3861374"/>
            <a:ext cx="27686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11167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383"/>
            <a:ext cx="7769225" cy="13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08" y="2590800"/>
            <a:ext cx="2458086" cy="25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9464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SURPRISE!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410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52400" y="2667000"/>
            <a:ext cx="2057400" cy="1798498"/>
            <a:chOff x="-152400" y="2667000"/>
            <a:chExt cx="2057400" cy="17984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667000"/>
              <a:ext cx="1213498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3757612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latin typeface="Calibri" panose="020F0502020204030204" pitchFamily="34" charset="0"/>
                </a:rPr>
                <a:t>Xue</a:t>
              </a:r>
              <a:endParaRPr lang="en-GB" sz="20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2000" dirty="0" smtClean="0">
                  <a:latin typeface="Calibri" panose="020F0502020204030204" pitchFamily="34" charset="0"/>
                </a:rPr>
                <a:t>Tsinghua</a:t>
              </a:r>
              <a:endParaRPr lang="en-GB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0" y="470992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2835" y="5696133"/>
            <a:ext cx="207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Lara </a:t>
            </a:r>
            <a:r>
              <a:rPr lang="en-GB" sz="2000" dirty="0" err="1" smtClean="0">
                <a:latin typeface="Calibri" panose="020F0502020204030204" pitchFamily="34" charset="0"/>
              </a:rPr>
              <a:t>Benfatto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Rome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3406" y="121919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Nano-granularity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09" y="1219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Interface design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822" y="6077188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alibri" panose="020F0502020204030204" pitchFamily="34" charset="0"/>
              </a:rPr>
              <a:t>Xue</a:t>
            </a:r>
            <a:r>
              <a:rPr lang="en-GB" sz="1600" dirty="0" smtClean="0">
                <a:latin typeface="Calibri" panose="020F0502020204030204" pitchFamily="34" charset="0"/>
              </a:rPr>
              <a:t> et.al PRB B91 060509(R) (2015)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65" y="304798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Engineering </a:t>
            </a:r>
            <a:r>
              <a:rPr lang="en-GB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/STO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492" y="762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70C0"/>
                </a:solidFill>
              </a:rPr>
              <a:t>Inhomogeneities</a:t>
            </a:r>
            <a:r>
              <a:rPr lang="en-GB" dirty="0" smtClean="0">
                <a:solidFill>
                  <a:srgbClr val="0070C0"/>
                </a:solidFill>
              </a:rPr>
              <a:t>                              by disorder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41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Can disorder enhance superconductivity?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0" y="4419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Global </a:t>
            </a:r>
            <a:r>
              <a:rPr lang="en-GB" dirty="0" err="1" smtClean="0">
                <a:solidFill>
                  <a:schemeClr val="accent1">
                    <a:lumMod val="25000"/>
                  </a:schemeClr>
                </a:solidFill>
              </a:rPr>
              <a:t>T</a:t>
            </a:r>
            <a:r>
              <a:rPr lang="en-GB" baseline="-25000" dirty="0" err="1" smtClean="0">
                <a:solidFill>
                  <a:schemeClr val="accent1">
                    <a:lumMod val="25000"/>
                  </a:schemeClr>
                </a:solidFill>
              </a:rPr>
              <a:t>c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25907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Energy gap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3538991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Order parameter 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Δ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𝑟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Some bad news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" y="1493313"/>
            <a:ext cx="7886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38" y="99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800000"/>
                </a:solidFill>
              </a:rPr>
              <a:t>BdG</a:t>
            </a:r>
            <a:r>
              <a:rPr lang="en-GB" dirty="0" smtClean="0">
                <a:solidFill>
                  <a:srgbClr val="800000"/>
                </a:solidFill>
              </a:rPr>
              <a:t> too difficult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8" y="3581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BCS doable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14800"/>
            <a:ext cx="7572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111840"/>
            <a:ext cx="3467832" cy="7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138" y="6096000"/>
            <a:ext cx="351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A7986"/>
                </a:solidFill>
              </a:rPr>
              <a:t>b</a:t>
            </a:r>
            <a:r>
              <a:rPr lang="en-GB" dirty="0" smtClean="0">
                <a:solidFill>
                  <a:srgbClr val="3A7986"/>
                </a:solidFill>
              </a:rPr>
              <a:t>ut valid only if</a:t>
            </a:r>
            <a:endParaRPr lang="en-GB" dirty="0">
              <a:solidFill>
                <a:srgbClr val="3A79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4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3749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Anderson Theorem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057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Ma &amp; Lee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34" y="205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Localization and SC can coexist  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476" y="3682735"/>
            <a:ext cx="34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Trivedi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et al., Meir 90’s 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4598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Numerical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BdG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6" y="3810000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Emergent granularity</a:t>
            </a:r>
            <a:endParaRPr lang="en-GB" sz="24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710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Disorder and superconductivity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055057"/>
            <a:ext cx="293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Gorkov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Anderson 50’s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69" y="1466909"/>
            <a:ext cx="38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(Do not worry about disorder)</a:t>
            </a:r>
            <a:endParaRPr lang="en-GB" sz="1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826638"/>
            <a:ext cx="449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Weak localization weakens SC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669" y="2826639"/>
            <a:ext cx="373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Maekawa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Finkelstein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58" y="4718537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Pseudogap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Goldstone, Higgs modes,                       gap distribution function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215" y="471853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Sacepe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Benfatto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Raychaudhuri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4087" y="5955324"/>
            <a:ext cx="275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M</a:t>
            </a:r>
            <a:r>
              <a:rPr lang="en-GB" sz="2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ultifractal</a:t>
            </a:r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800000"/>
                </a:solidFill>
                <a:latin typeface="Calibri" panose="020F0502020204030204" pitchFamily="34" charset="0"/>
              </a:rPr>
              <a:t>disorder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7784" y="5949462"/>
            <a:ext cx="3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Kravtsov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Mirlin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43434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Enhancement of </a:t>
            </a:r>
            <a:r>
              <a:rPr lang="en-GB" sz="4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Tc</a:t>
            </a:r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by disorder  </a:t>
            </a:r>
            <a:endParaRPr lang="pt-PT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43200" y="4038600"/>
            <a:ext cx="48768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Bianconi</a:t>
            </a:r>
            <a:r>
              <a:rPr lang="en-GB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et al.,  Nature 466, 841 (2010)</a:t>
            </a:r>
            <a:endParaRPr lang="pt-PT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953000" y="304800"/>
            <a:ext cx="3352800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Fractal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distributions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dopants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Tc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cuprates</a:t>
            </a:r>
            <a:endParaRPr lang="pt-PT" sz="24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228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399"/>
            <a:ext cx="3409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04800" y="5029200"/>
            <a:ext cx="3962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Inhomogeneities</a:t>
            </a:r>
            <a:endParaRPr lang="pt-PT" sz="4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Seta para a esquerda e para a direita 10"/>
          <p:cNvSpPr/>
          <p:nvPr/>
        </p:nvSpPr>
        <p:spPr bwMode="auto">
          <a:xfrm>
            <a:off x="4343400" y="5029200"/>
            <a:ext cx="1981200" cy="609600"/>
          </a:xfrm>
          <a:prstGeom prst="leftRightArrow">
            <a:avLst/>
          </a:prstGeom>
          <a:solidFill>
            <a:srgbClr val="7030A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00800" y="5029200"/>
            <a:ext cx="25146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Higher </a:t>
            </a:r>
            <a:r>
              <a:rPr lang="en-GB" sz="4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endParaRPr lang="pt-PT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886200" y="5791200"/>
            <a:ext cx="3124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</a:rPr>
              <a:t> </a:t>
            </a:r>
            <a:r>
              <a:rPr lang="pt-PT" sz="20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PRL 108, 017002 (2012)</a:t>
            </a:r>
            <a:endParaRPr lang="pt-PT" sz="2000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375975"/>
            <a:ext cx="31242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PRL, 98</a:t>
            </a:r>
            <a:r>
              <a:rPr lang="en-GB" sz="2000" dirty="0">
                <a:solidFill>
                  <a:srgbClr val="800000"/>
                </a:solidFill>
                <a:latin typeface="Calibri" panose="020F0502020204030204" pitchFamily="34" charset="0"/>
              </a:rPr>
              <a:t>, 027001 (2007)</a:t>
            </a:r>
          </a:p>
        </p:txBody>
      </p:sp>
    </p:spTree>
    <p:extLst>
      <p:ext uri="{BB962C8B-B14F-4D97-AF65-F5344CB8AC3E}">
        <p14:creationId xmlns:p14="http://schemas.microsoft.com/office/powerpoint/2010/main" val="2563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1676399"/>
            <a:ext cx="7981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2752856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4777726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5638800"/>
            <a:ext cx="438658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8" y="4098087"/>
            <a:ext cx="2938463" cy="3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845" y="475485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~ 0.4</a:t>
            </a:r>
            <a:endParaRPr lang="en-GB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≥1000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GB" sz="4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6945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Feigelman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Ioffe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Kravtsov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Yuzbashyan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98, 027001 (2007)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6956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I. S.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Burmistrov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I. V.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Gornyi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A. D.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Mirlin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108,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017002 (2012) 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1855"/>
            <a:ext cx="2165272" cy="247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3448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720762"/>
            <a:ext cx="99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3d MIT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4968348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Weak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99" y="6324600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08" y="5706897"/>
            <a:ext cx="220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𝐵𝐶𝑆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𝑓𝑖𝑥𝑒𝑑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057400"/>
            <a:ext cx="4191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(Ultra) Thin films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743200"/>
            <a:ext cx="4191001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2D + Spin orbit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6240"/>
            <a:ext cx="418513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1D + Long Range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5">
                            <a:lumMod val="90000"/>
                          </a:schemeClr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5">
                        <a:lumMod val="90000"/>
                      </a:schemeClr>
                    </a:solidFill>
                    <a:latin typeface="Calibri" panose="020F0502020204030204" pitchFamily="34" charset="0"/>
                  </a:rPr>
                  <a:t> energy dependence</a:t>
                </a:r>
                <a:endParaRPr lang="en-GB" dirty="0">
                  <a:solidFill>
                    <a:schemeClr val="accent5">
                      <a:lumMod val="9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79603"/>
            <a:ext cx="914399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J.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Mayoh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AGG, PRB 92 174526 (2015) 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219199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824" y="1219199"/>
            <a:ext cx="479217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spatial distribution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93207" y="4114800"/>
            <a:ext cx="483907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Global </a:t>
            </a:r>
            <a:r>
              <a:rPr lang="en-GB" sz="4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</a:t>
            </a:r>
            <a:r>
              <a:rPr lang="en-GB" sz="4000" dirty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5236697"/>
            <a:ext cx="33528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Can disorder enhance SC?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" y="4114800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230089"/>
            <a:ext cx="258493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energy gap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145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1" y="1447800"/>
            <a:ext cx="4772024" cy="11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2560027"/>
            <a:ext cx="3924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438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22" y="121627"/>
            <a:ext cx="43247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39624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Still unrealistic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05716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Why?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5998"/>
            <a:ext cx="3962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Inhomogenous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SC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69423" y="6052037"/>
            <a:ext cx="2362200" cy="672696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715000"/>
            <a:ext cx="1476573" cy="107721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Not true Tc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GB" sz="4400" b="0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r="-7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0600" y="3733800"/>
            <a:ext cx="7238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Enhancement of superconductivity? </a:t>
            </a:r>
            <a:endParaRPr lang="pt-P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9" y="0"/>
            <a:ext cx="685244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Mavericks meet Librarians</a:t>
            </a:r>
            <a:endParaRPr lang="en-GB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169" y="1676399"/>
            <a:ext cx="45368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Theory does not drift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6" y="1676400"/>
            <a:ext cx="42912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Experimental Control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952998"/>
            <a:ext cx="9144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Conventional SC in low dimensions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33311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Artificial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hetero,nano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structures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609600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Novel</a:t>
            </a:r>
            <a:r>
              <a:rPr lang="en-GB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/STO, LAO/STO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590800"/>
            <a:ext cx="716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True Design of Materials! </a:t>
            </a:r>
            <a:endParaRPr lang="en-GB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843919"/>
            <a:ext cx="6858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 revolution is going on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2733200"/>
            <a:ext cx="3988137" cy="28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304800"/>
            <a:ext cx="3875645" cy="24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3800" y="5560930"/>
            <a:ext cx="42135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Sacepe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et al., Nat. Phys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7 239 (2011)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" y="533400"/>
            <a:ext cx="3810655" cy="22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1" y="4267200"/>
            <a:ext cx="3158907" cy="8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671" y="3112477"/>
            <a:ext cx="3505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Global Tc?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latin typeface="Cambria Math"/>
                        </a:rPr>
                        <m:t>∼1/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07938" y="6096000"/>
            <a:ext cx="421359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Lemarie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Benfatto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et al., PRB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87,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184509 (2013)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800" y="6403777"/>
            <a:ext cx="420773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00000"/>
                </a:solidFill>
              </a:rPr>
              <a:t>Tracy-</a:t>
            </a:r>
            <a:r>
              <a:rPr lang="en-GB" sz="2000" dirty="0" err="1" smtClean="0">
                <a:solidFill>
                  <a:srgbClr val="800000"/>
                </a:solidFill>
              </a:rPr>
              <a:t>Widom</a:t>
            </a:r>
            <a:r>
              <a:rPr lang="en-GB" sz="2000" dirty="0" smtClean="0">
                <a:solidFill>
                  <a:srgbClr val="800000"/>
                </a:solidFill>
              </a:rPr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671" y="5410200"/>
            <a:ext cx="35052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Log-Normal distribution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en-GB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sz="5400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4191000"/>
            <a:ext cx="3657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Enhancement?</a:t>
            </a:r>
            <a:endParaRPr lang="en-GB" sz="40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36403"/>
            <a:ext cx="1752599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Yes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599" y="5031901"/>
            <a:ext cx="1905001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But</a:t>
            </a:r>
            <a:endParaRPr lang="en-GB" sz="4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𝜙</m:t>
                      </m:r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48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≤0.3</m:t>
                      </m:r>
                    </m:oMath>
                  </m:oMathPara>
                </a14:m>
                <a:endParaRPr lang="en-GB" sz="6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601890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Al is fine!  </a:t>
            </a:r>
            <a:r>
              <a:rPr lang="en-GB" sz="48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FeSe</a:t>
            </a: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/STO?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4" y="975274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=0.675,0.7,0.75,0.8</m:t>
                      </m:r>
                    </m:oMath>
                  </m:oMathPara>
                </a14:m>
                <a:endParaRPr lang="en-GB" sz="2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657791" cy="10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2">
                    <a:lumMod val="75000"/>
                  </a:schemeClr>
                </a:solidFill>
              </a:rPr>
              <a:t>Out of equilibrium superconductivity</a:t>
            </a:r>
            <a:endParaRPr lang="en-GB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4572000" y="3886200"/>
            <a:ext cx="0" cy="1600200"/>
          </a:xfrm>
          <a:prstGeom prst="line">
            <a:avLst/>
          </a:prstGeom>
          <a:ln w="69850">
            <a:headEnd type="none" w="med" len="med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 bwMode="auto">
          <a:xfrm>
            <a:off x="389300" y="5364037"/>
            <a:ext cx="8098729" cy="457200"/>
          </a:xfrm>
          <a:prstGeom prst="rightArrow">
            <a:avLst/>
          </a:prstGeom>
          <a:solidFill>
            <a:srgbClr val="99000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444" y="3886200"/>
            <a:ext cx="333891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Unbroken Phase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5901" y="3868310"/>
            <a:ext cx="3048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Broken phase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795" y="4648200"/>
            <a:ext cx="739106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</a:t>
            </a:r>
            <a:r>
              <a:rPr lang="en-GB" sz="4400" baseline="-25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</a:t>
            </a:r>
            <a:endParaRPr lang="en-GB" sz="4400" baseline="-25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43" y="4778514"/>
            <a:ext cx="110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T(t)</a:t>
            </a:r>
            <a:endParaRPr lang="en-GB" sz="4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71600" y="4633623"/>
                <a:ext cx="20160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〈</m:t>
                      </m:r>
                      <m:r>
                        <a:rPr lang="en-GB" sz="4000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𝜓</m:t>
                      </m:r>
                      <m:r>
                        <a:rPr lang="en-GB" sz="4000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〉=</m:t>
                      </m:r>
                      <m:r>
                        <a:rPr lang="en-GB" sz="4000" b="0" i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33623"/>
                <a:ext cx="2016001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8169" y="5943600"/>
                <a:ext cx="4964244" cy="7496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GB" sz="4000" b="0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sz="4000" b="0" i="0" smtClean="0">
                        <a:solidFill>
                          <a:srgbClr val="990000"/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4000" b="0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𝜃</m:t>
                        </m:r>
                        <m:d>
                          <m:dPr>
                            <m:ctrlPr>
                              <a:rPr lang="en-GB" sz="4000" b="0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000" b="0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GB" sz="4000" b="0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4000" b="0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GB" sz="4000" b="0" i="1" smtClean="0">
                        <a:solidFill>
                          <a:srgbClr val="990000"/>
                        </a:solidFill>
                        <a:latin typeface="Cambria Math"/>
                      </a:rPr>
                      <m:t> ?</m:t>
                    </m:r>
                  </m:oMath>
                </a14:m>
                <a:r>
                  <a:rPr lang="en-GB" sz="4000" dirty="0" smtClean="0">
                    <a:solidFill>
                      <a:srgbClr val="990000"/>
                    </a:solidFill>
                    <a:latin typeface="Calibri" panose="020F0502020204030204" pitchFamily="34" charset="0"/>
                  </a:rPr>
                  <a:t> </a:t>
                </a:r>
                <a:endParaRPr lang="en-GB" sz="4000" dirty="0">
                  <a:solidFill>
                    <a:srgbClr val="99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69" y="5943600"/>
                <a:ext cx="4964244" cy="749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11405" y="4636936"/>
                <a:ext cx="2016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GB" sz="4000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GB" sz="4000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≠</m:t>
                      </m:r>
                      <m:r>
                        <a:rPr lang="en-GB" sz="4000" b="0" i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405" y="4636936"/>
                <a:ext cx="2016000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22972" y="2409123"/>
                <a:ext cx="263636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96A0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096A0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72" y="2409123"/>
                <a:ext cx="2636363" cy="622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08095" y="54822"/>
            <a:ext cx="5833057" cy="116955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out of equilibrium birth of a superfluid 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095" y="1224373"/>
            <a:ext cx="5833058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Phys. Rev. X 5,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021015 (2015)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Picture 10" descr="http://interact.mit.edu/content/photos/1075_0_hong_li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2" y="1828800"/>
            <a:ext cx="1006556" cy="12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eb.mit.edu/physics/images/pappalardo/chester_paul_09-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97" y="1827722"/>
            <a:ext cx="898304" cy="11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-131825" y="3063127"/>
            <a:ext cx="251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Hong Liu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MIT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7159" y="3025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Paul </a:t>
            </a:r>
            <a:r>
              <a:rPr lang="en-GB" sz="2000" dirty="0" err="1" smtClean="0">
                <a:latin typeface="Calibri" panose="020F0502020204030204" pitchFamily="34" charset="0"/>
              </a:rPr>
              <a:t>Chesler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Harvard</a:t>
            </a:r>
            <a:endParaRPr lang="en-GB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22972" y="3063127"/>
                <a:ext cx="28008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96A0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𝜈</m:t>
                          </m:r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096A0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72" y="3063127"/>
                <a:ext cx="280083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135"/>
            <a:ext cx="2215967" cy="228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821316" cy="328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9628"/>
            <a:ext cx="3058160" cy="150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2939998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</a:rPr>
              <a:t>Kibble  </a:t>
            </a:r>
            <a:r>
              <a:rPr lang="en-GB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. Phys. A: Math. Gen. 9: 1387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(1976)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" y="1296985"/>
            <a:ext cx="2284678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Vortices in the sky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998" y="325975"/>
            <a:ext cx="603371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Causality</a:t>
            </a:r>
            <a:endParaRPr lang="en-GB" sz="4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116" y="1296985"/>
            <a:ext cx="25146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Generation of    Structure   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00" y="2397468"/>
            <a:ext cx="2284678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 smtClean="0">
                <a:latin typeface="Calibri" panose="020F0502020204030204" pitchFamily="34" charset="0"/>
              </a:rPr>
              <a:t>Cosmic strings</a:t>
            </a:r>
            <a:endParaRPr lang="en-GB" sz="1800" i="1" dirty="0">
              <a:latin typeface="Calibri" panose="020F0502020204030204" pitchFamily="34" charset="0"/>
            </a:endParaRPr>
          </a:p>
        </p:txBody>
      </p:sp>
      <p:sp>
        <p:nvSpPr>
          <p:cNvPr id="8" name="AutoShape 2" descr="data:image/jpeg;base64,/9j/4AAQSkZJRgABAQAAAQABAAD/2wCEAAkGBxQSEhUUEhQVFBUWFxUVFBUXFBQUFBUUFBQWFxUUFBQYHCggGBolHBQUITEhJSkrLi4uFx8zODMsNygtLisBCgoKDg0OGhAQGiwcHCQsLCwsLCwsLCwsLCwsLCwsLCwsLCwsLCwsLCwsLCwsLCwsLCwsLCwsLCwsLCwsLCwsLP/AABEIAQMAwwMBIgACEQEDEQH/xAAcAAABBQEBAQAAAAAAAAAAAAAAAQIEBQYDBwj/xAA/EAABAwEFBQQIAwcEAwAAAAABAAIRAwQFEiExBkFRYXETIoGRBzJCUqGxwfAUI9EzYnKCkqLhFSSy8SVTY//EABkBAAMBAQEAAAAAAAAAAAAAAAABAgQDBf/EACIRAQEAAgIDAAIDAQAAAAAAAAABAhEDIRIxQSJREzJhBP/aAAwDAQACEQMRAD8A8jJTUpQmsiVCVAJCEqIS0ACllNQgAlCWEkIASJ5TSUgahCEAITmpxQHNCEIBUiVIgBCEIIISoQZEJUIIqEoCWFRmwlSoSBEIQgBEJUIAAQiF3s1mLzA8zkEBHKRXdmucOiXE57mkjz/wplKwMBGFjnZwcLsX9snTPcFNygZaUL0i6nMJ77QWt1xAu0/dLZA8gtzddisFdrg5tPD7TXUg0DLg6WnwlR/IHgEoJXu96bF3VGdLsid7XOaDlq2HFvPKPJYa9PR8wPd2Foa5o0DoFRojKSSGu4z3fFP+SB5+hWN9XNUstTs6oEwCCJgg6ESFAVgiChCARKkSoAQhCAJQkSoB6CnwlhUDISFdISEIBkJYTgEpSIyEJSE5oQYo0i4gNEk6Aar1DZTYIBgqWiZOYp/IuI+SjbA7MgRXqgEjOk0jf7xHL70Xo7Gn9eqzcnNrqOuHHvuqpmydIZ5gjQNyAUS8biLjPZsrDRzKggujeyq3vMdy0+S0+E5buqaX8lx83W4RhaezlN+IM7Sz1NWsqPPZkjcHhs/UQqivtDWsJLHkY8wcLzOH3muqNAqDwPgvRLZTBaZz5H/GixO0uzBrNJpkzrgdnnMktJ3/ADV48kt1XLLi13GLdf1UOOB5g6t48sOnPTXPJOZeLnCWuPd1biIc08WHd8lTWuxvpmCCPDgn2O3Gm4OIxdCWu/rGa0eMs6cvSwtdrqVaUOIc0OyOQcCRPq6tJE6ZGDwyonNhaG8L1s1UAinUY/eS8HrnGflOSoqg/wC+KePQ24oSwkVAIQhACEoQgEQhKgOoSpEoVEEsITggjQhKlhKg2FJsFnx1Gt4kZ8M/nyXBXOylHFa6DTvqNP8ASZ+iV9G9ou+zYWtaBEAD6SrunZkyy0e63fCsKdQxnksEnfbZvU1Ef8PxE+GmXVcHUPvRWZM+Civ+SdxglVVdhAOWnyVe5mmuR8fCVd2h2ZjnuVS6STI5cf8AK5Xqr1tmL4uRlVroEOM7siQZmNx+81gL72ffTBMAjlK9Sq5v8fnEqk2gZ+XO/wCv3812487HHObeSPZCVnBS7dShxgZbv0TbLTYcnks4Pgubpo4DOOYB6LcyoxCaQu1RkEiQY3gyDzC5lIzIQnQkhBkQnQmlACEIQHVKEJYVEVKkSpkRKkKRSZ4V/sS3/e0P4j/xKz4Wr2FaPxVF3NzT5SPqpz/rRPce6UdB9hSGNhZr/VnExTE9NclPsdqefWkcisO2zS2c4hcnEx8R1T3VhAPJQLyvPBo2fgnachtZh3qLUbru4Qqu17S591jnHgPvNPFvBz04gj4ELmbi9uZy+ior4PdI118txVxXtHejy8FW25sqomx5veDIJDuKrs28Z3GSI6EK1vzJxCjXbZe1qCmThBzJw4iBvhsiTykdVuxvW2TKd6itcE0hXN/3ObO5sOxscJa6MJkRia5smCJHVU7lUss3CssuqakKJQUAJqcU1BgJUQhAdU4JCEoVpKhCEAJpTk1TThzVodiCTbKLRoXyejQSfks6FqvRsybfS6VD/YVOX9ac9vXLJarPZmy90OIJiHPfHENaCeKrxtvZ67zSotqPOXewQ3ON5MjUblfUrvbrvPrdYiR8Fz/0qlTktaBOoAaJPOFl+NcncdLPRd2YxZGfGNyy97W3Hb2USC6mM3gZk5ZDotZWq9056Za8FjLLU/3uM6GWnzXPU26yXTWfjaQY9+A06bIklkN1jxEqhfe9ltImi9j3bh6r94ya4ArT1bM1zY3EajIEcCN6pa1wUwCA1rW56Na35b1dnTl9/wAUrAHA8W/Z+EqPaGHOfvqrrse+5jdWwHECDJAyLo3TmVXWyiAT18/PPzXOiTt5/abNitIBGU5+A3rRWO6WMqNLWgyCXHeJERyC62awfnPec4iMt51+Sr+0LLQ47yYMaZGF0yy31D48e1LtMIpgcKpHk0g/RZhy0G11X8zDze7xJj6LOytPHNYxn5r5Z2kQUIKtzIUICUBACEqEydkJxCRUREIQkAU1KkSqoULY+i14FvYDHeZUb/biy/pWOCvdjKhbbrMR/wC1o8HHCfgSoy7xpz3H0DicADAz6rk9roxPI5AbupXdlYQJ4KttduD3uYMw0S6M8zoPmsdrbjDKoPZnPUngsnZ6RNSZAg8VqLzqswS0xAznosaLZQxEFxLjwBMeMQlY6TJ6BZXENyO7fp4FcKjaj9XBoB3Z/wDSo9l78MllQHDMMcdfFaKtUEZITpWVm9kIaADBMHvF2WZnUnLfwVNbXE5nhn1KtLZWkyNxgHnu+fxVRbH+t9+ClFRi+G6TqSByzjxgKqFgzFUziMlwnIEmcvipVepIa3iT5hU+1d8imzsabvzCIcR7DeE8Srwlt1BbMcd1k78tGOs4jMAwD01PnKrU9xXNbtaYrd3ZEIShAEJwQkTIqEIQHcpEpSKkhIhCSiJEqUBKmAFYXI/DaKBO6rSJ6Co0qBC6sKWi2+g7TjawlveOg5bvmm2Kg2mCJlxzc7eXHeouy18C02djpzc2HDg9uo8wm3nY3y+rSccQGQOdMjgW/XVYLNXTdhlt3tt3Co0iSCeB+izTtluxJcHF2/PVXd13nUexpc2njjv08Ra5pAE6zInIHoq++9oajcsNFgDMcvqTlOgAEkp/5C8pPbjTp4NVc2G0YsIGYOXQ/osZb6ltrVDSpYQMpqBsMAIBJaSTOsLX7H3OaLA173POIvLnHMmPgMkrNH5bc7ZTIdG4h3y1+JVZaXxPPPxIz+KtLxq4qzuDWnzcdP7SqG2v4JaK1ndqq0USBl3mj5/osXK121dlqOphzWOLGkl7gCWtygFxGg9bMrIgLZwzWLNy3eRjk0hdITXLq5mISoQAhCWEAkIT4QmW3UpqcQkKYJCIQlSBISpQkKRkJRKRIgNZsHfZoVgwnuVCByD9Gnx08QvZLM7uL50pL2vYS/BaaIDj+YyG1B8ndD85Wfmx+u3Fl3pdCw0j6zZO7WR5KK+57O3NrA2IzjhvB8SrlrOUrlaac6hcPjVu7VLGiYbpvPJTbNWgk9Y8k0UomVU3rbcDXYdYIHU5fVQWV/asFeWvf773R/Czu+UgnxUB2ZM9VIc4NYGt0aAPLUqGDIPP7CpE7Wuzlnea9B40xvFQbjTdSfqN4kNEdF59tvc4strqMYIpuOOlwDHeyOhlvQBetbIWcw5+4DCOp1+AHmqL0j3Ma1PG0S+nJbxLfab8J6hbOGfiycuX515EU0pzgkDV1SYQkT3BNSACcE0J4TFCEkJUE7FNITkhTBiE6EQkYCCE4BOIQHGErWrsynJAAJJ0AzJPADeths96OrZac3M7BnvVQWuPSn63nCQ2ydmsznODWglxIDWjMlxMAAcZXs9wbPUrts5e/vWh4GNw0bv7NnIZSd/kp2zXo+oWJzaxc6rVbMOdDWtJES1g366kqBfVpx2h7c8ODDyBnX74JX1pFyvuLuz3uwtDpyOk5GQYI85XK03ozj/lVNxsbUoOBEtbUe3PjDSY8ymXpcdNgxAEg6ZnLqseXVbscrZsW692ic/AZqh/Fmo4k+CiVrM5xyyaNNwTewfpojUG9ulstHsjxUWvXIADRLjkI1JJ/WFIFlgTvKuNh7l7a0io4dylDur/AGfLXwCrHGWlnl447bq4br7CzMYfWiXn952Z8Bp0Cj2uzhxjVXtehiynJJ+GYBELXGC7t28h2j9HuOo51A4S4yGmOzLt7ZAlk67xrovPbXYn0nup1Glj2mHNOoP3vX0TdB7WtWMhzW1C0HOGYci2NCZEzzRtDs7ZraMFamC8Du1G5VGjk7hyMhMTJ82VGrlC3u1/o7tFjBqM/OojMuaO+wf/AEZw/eGXRYdzEOkrkAnFKQkcEAqE0FCA7wgpUioAJwYplzXVUtVZlGi3E95gbgIElzjuAGa9i2a9FtGh37URaHjMMAw0QeY1f4wOSRWvMNndkbVbCOxpHDvqullIfznXo2SvT7i9D9BgDrVUdWdvYyadPpI7x6yFvXMgNGgiABkBG4AKS0AiYSTtX3bcdms2VCjTp5ZlrBi8XanxKn4wkIAngqtl+WbvAVmdzN5nutzjN2gz5oK3TreFQwQ05/CV59tc51NwqaEsNNx5tzHwjyW3tFcRiEEHQ6gjdCym2oFShhJyJaAd/ecG+feUZDHupWx1hLLDScdXl9U9Kjy4f2kKwr0ZYaZzB+XBWthYBSa0aAAAdBAUe00QWGcomCsuXfbfj0x17tio1jQAAFzp2HE4BTa11ODy7Fi4E/VXNjswYwuedfvJTjLbqKyymM3WVvKj3sDRmQAOMuyGXmtrs3Z6dnY2ljYH6uGIYsR3RyyCy9trMpvdUaSXkd0kDuACO6OMbzpJXmF6A1a8MBLiep14/Va+Li13WHl55ndY+n0faXgLObQ3uaNJ9QZ4WkgcXaNb4mAqTY23WgUDStBLy0A03HM4dCwnfGUE568FItdDtn0WO9QVBUfzFPvNb/Vh8l1kZ8s9+mouWzmjZ2NcZdhBceLiJJ85PipN2WYnvP1Mx0SUYc3Peprn4RCTpIdUpjjHLVeb7ZejWlXJfZiKNYyS2PyXnoP2Z5jLlvXoFLvGUxpmoeAQe3zFfF0VbNUNOux1N43HQji06OHMKvhfUO0ez1C2UuzrskatIyew+8x24/A7wV4btjsLXsMv/a0JyqAQW8BUb7PXQ8tEKlY+EJ+FCZuidSplxDWgkkgAASSSYAAGpSLWei+zl95UDEhmN7uQDHNDv6nNQLdPR/RnsqbHTD6zcNoqHvAwSxg9VgI8Cc9SOC9AeoFmqhxDhxLSOBaSCPMFTyUkTtHtZho6hSLPool4uho/iC7UHZIH1DvglzTTktDsi7fG/D+qw21l2trhtiszcLQcdQjeYgYjvOZW9rUsThOgTadiY0ktABOpTl055Y21DqsYQMixrQNBwG8blnL8soqAuaZYzNx0l7c2gcYIE/8Aa1r6UyDoZnoVU2ljW/kggSCWs4getHHVTlNxcuqm2BwLGkZggR4rpaqZLSPvNZvY629m59lec6Z7h96mfVP08FqiVksehLvtAFiGEZ+ChXzYGODSZGoyJGgCtyM/os/tFeOYaPZmTO//ABCvhn5dOH/VZ4dspflEMADC573kNY0mZcfpvPRXmzGxjKDZd3qjvXdHwbyVNs/Ne1moZLactZ19py9Nsui12sHHNon+nNiAIyI+EKDQshxxGmU8eJ++Cu6pTqLFO3TxgoUshwGq5Vqxc6ApFepA4BQrvBJLuaDv6T2CAm2ZkElOlPphJQd9lVj7U2qS1rQ8QQ4n1YjMRvCrdoLwdUqtstE94jHVcPYpz8zuVnZaAa0MYIA1PDrzTTvd0xdq9HFje8uFMskzhZVcGD+EYTA5IWvqVWgnUoTG3zVTpkkACScgBqSdAF7zsZs02w0Q0gGs4B1Z+vejKmD7rdOZk715j6Nbr7a2McRLaP5rsssQ/Zg/zQf5SvcKbckU8r8MsVPDVqcHObUHLEyDH8zSf5lauOSrsMPYRvlp8sQPw+KnFKlii3ge50IKDV/LBHBDHYqZ8R5JtMflwgnayWiRK7KssORIVk1By9ObwvPvSiS02Z7SWuZVaQRkQc85XoTlgPSq78pnJ7T8U4nP0j7UA0KlG1N3QHxva4gEeDo/qK29gtIqMDhvAVFftk7a7jpOAuYBrLWl2fkuuy9rAsTKh9wRnqY0Wfkx/Lps4M/w3fiyvq3ik3WCfMDj13DmsFeVZwaSM3vdhYOBdoPAZ+CuLW51V+J+g8guF0WH8RaC+Jp0pYzgX+27n7vgV2wx8Yw8nJeTJZbHXN2VMZdVr2iAmWWhhEJ7zuTrpjNQxgnNd2BNATjokpDt7soB1XWyU4YFHqNkyptIZJpnsBRr2vFtnovqPMBrST+g5qSSsntI42q00bK31W/n1jwaw9wHq7d+6iC3USNk7C8MdVqfta57Sp+6PZYOQbC0NUgCAlo0w0cAudWoG6eaBJqOYoIVPWt5xFCE+URNidnxZLM1sfmOh9U/vn2ejRl5netOwLlTGSkNKFRzqMyBG4g/HNdymOGSTd4ICJd1TOo3g8nwcFLa3IqmstWLSROTh8Wwr5qdTj2hFsGVMZEJr2paaSpCuWE9KdlcaTHgS0OAdy4FbsqPeFlbVY5jxLXAgg7wUCzcVGzVRr6DQc5ZHOCIIWeueyup2elRORYDI5lxj+3D5lSrox2SqaDwSyHOpP3EAE4XcCPiptGi4kmZOpniU9Te3Pyvj4oVuYWU3Bol5GFke+/usnxIWpum7xSpta0AAADyCqKNnLq9JhIgF1V3PCA1o83g/wAq04CVVhPppXNjE57ZMJzQk6Fhc6xTnFRarpQVJRZJUt3BMpNDQjFJTEMtVUMaSdACT0AVRsxZiA+tUbFSu7GQdW0xlSYeENzI4uK47ZXl2VNrR61Soym0ccThI8pVyNA3U7+u9P4nfboX4jl5quvq1im2N6nV6zaTJJiFi7TazXeXeyCiQs8tQSTnGvVCsqN2VHNBAAB0BMGOiE3PVaOmPqF0oOkcxkmhsjJc6ToeR7wkfVS7JELjVPdPQrq0rlafVcgVl7pcXVqY90vJ56rYMWKuDK0uG6SR4ratVZOfF6EoCUJSpdTTko2OTvRa6qZZaROaC2hXs0QMpJ16DM/GEywWY4ddd3VLeLZfh3CBx3yclNaQCY7rQANIk5ydE9o124XS3FXrOkdzBSy3QMZ/5j+lW71V7Msmiamf5r31M+DnHD/aGqzhJePogalhJCRxSNyqPzjzQynJkp46LhaK2EIIlev3w0dVI0zUG7Tjl54wF3vK0CnTLjpCZS9bUNW7vxFsbVcZZZ5wM96s4eseTWnxLuS0UhoJKpdl6bhSLqmTqrnVY91joDAeeENnmVV7UX45zuwo6nIpp8tTbjfN4utNTs2eqNSNAra7LtaxoJAwjQcTz5JtwXKKbZfmTm7mVLvC0g5BBSfa41rV3jmhQTQG8kIQN1q2rjaG5gjcfgdV2cQuAOaTpXTFCStBB5hNLkUzIQTF3bW/8gaY90u8iVvKZkLzwjBfNMe/TqDyxH9FvqIVZI45pIXGvUgQn1HwoT2lxUulptOljdmrHCGhc7JRgSi1vyjigSaiBSgmYzJJ81zvSsW0KxGoa7D1wnLzhTGUdfvRRLyoy1jJPfqMHkcR+DE0/FrZWYWNbwa0eQTiEsJAUlkJ5JoSlKTySBriqG9rSSQ0b1YW20QCqehTl8kEwqkc878aGxsDGNCyPpDrVajG2aztLqtY4QBo1vtvcfZaBv5hbCIE8lSiu2mKloqQC7us44G8Opz8AiHl+kC8bX+CsrWOfjq4QHO0lwGZA4KLsddDnE16ozOk8FEuuwPt1oNWpPZtO/fGgW7gNEAQBkE70jGeV38crQ+BwVY8D1ipFpqkmAo9opgw3zSXUN0c0JXU80JJaGoYIXIHvFCFH1o10ZUycPveixnvO6oQrjlfbG3/AJXrYyNZqjwwhb2johCq+k4+3OoVyahCR1Ys0UasM/JCElU2oVFtP7azjd3zHMMgH4lKhNNWxSBCFLoRcaxySoQVUVscUt3jMdQhCpx+re9HRTdHun5LF7aPPa06c9yB3dyEJ4ny+mvuui1lFgYABhB8SMyuloORQhTV/EWiM0mEQTvz+SEIJRVTmUIQm5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jpeg;base64,/9j/4AAQSkZJRgABAQAAAQABAAD/2wCEAAkGBxQSEhUUEhQVFBUWFxUVFBUXFBQUFBUUFBQWFxUUFBQYHCggGBolHBQUITEhJSkrLi4uFx8zODMsNygtLisBCgoKDg0OGhAQGiwcHCQsLCwsLCwsLCwsLCwsLCwsLCwsLCwsLCwsLCwsLCwsLCwsLCwsLCwsLCwsLCwsLCwsLP/AABEIAQMAwwMBIgACEQEDEQH/xAAcAAABBQEBAQAAAAAAAAAAAAAAAQIEBQYDBwj/xAA/EAABAwEFBQQIAwcEAwAAAAABAAIRAwQFEiExBkFRYXETIoGRBzJCUqGxwfAUI9EzYnKCkqLhFSSy8SVTY//EABkBAAMBAQEAAAAAAAAAAAAAAAABAgQDBf/EACIRAQEAAgIDAAIDAQAAAAAAAAABAhEDIRIxQSJREzJhBP/aAAwDAQACEQMRAD8A8jJTUpQmsiVCVAJCEqIS0ACllNQgAlCWEkIASJ5TSUgahCEAITmpxQHNCEIBUiVIgBCEIIISoQZEJUIIqEoCWFRmwlSoSBEIQgBEJUIAAQiF3s1mLzA8zkEBHKRXdmucOiXE57mkjz/wplKwMBGFjnZwcLsX9snTPcFNygZaUL0i6nMJ77QWt1xAu0/dLZA8gtzddisFdrg5tPD7TXUg0DLg6WnwlR/IHgEoJXu96bF3VGdLsid7XOaDlq2HFvPKPJYa9PR8wPd2Foa5o0DoFRojKSSGu4z3fFP+SB5+hWN9XNUstTs6oEwCCJgg6ESFAVgiChCARKkSoAQhCAJQkSoB6CnwlhUDISFdISEIBkJYTgEpSIyEJSE5oQYo0i4gNEk6Aar1DZTYIBgqWiZOYp/IuI+SjbA7MgRXqgEjOk0jf7xHL70Xo7Gn9eqzcnNrqOuHHvuqpmydIZ5gjQNyAUS8biLjPZsrDRzKggujeyq3vMdy0+S0+E5buqaX8lx83W4RhaezlN+IM7Sz1NWsqPPZkjcHhs/UQqivtDWsJLHkY8wcLzOH3muqNAqDwPgvRLZTBaZz5H/GixO0uzBrNJpkzrgdnnMktJ3/ADV48kt1XLLi13GLdf1UOOB5g6t48sOnPTXPJOZeLnCWuPd1biIc08WHd8lTWuxvpmCCPDgn2O3Gm4OIxdCWu/rGa0eMs6cvSwtdrqVaUOIc0OyOQcCRPq6tJE6ZGDwyonNhaG8L1s1UAinUY/eS8HrnGflOSoqg/wC+KePQ24oSwkVAIQhACEoQgEQhKgOoSpEoVEEsITggjQhKlhKg2FJsFnx1Gt4kZ8M/nyXBXOylHFa6DTvqNP8ASZ+iV9G9ou+zYWtaBEAD6SrunZkyy0e63fCsKdQxnksEnfbZvU1Ef8PxE+GmXVcHUPvRWZM+Civ+SdxglVVdhAOWnyVe5mmuR8fCVd2h2ZjnuVS6STI5cf8AK5Xqr1tmL4uRlVroEOM7siQZmNx+81gL72ffTBMAjlK9Sq5v8fnEqk2gZ+XO/wCv3812487HHObeSPZCVnBS7dShxgZbv0TbLTYcnks4Pgubpo4DOOYB6LcyoxCaQu1RkEiQY3gyDzC5lIzIQnQkhBkQnQmlACEIQHVKEJYVEVKkSpkRKkKRSZ4V/sS3/e0P4j/xKz4Wr2FaPxVF3NzT5SPqpz/rRPce6UdB9hSGNhZr/VnExTE9NclPsdqefWkcisO2zS2c4hcnEx8R1T3VhAPJQLyvPBo2fgnachtZh3qLUbru4Qqu17S591jnHgPvNPFvBz04gj4ELmbi9uZy+ior4PdI118txVxXtHejy8FW25sqomx5veDIJDuKrs28Z3GSI6EK1vzJxCjXbZe1qCmThBzJw4iBvhsiTykdVuxvW2TKd6itcE0hXN/3ObO5sOxscJa6MJkRia5smCJHVU7lUss3CssuqakKJQUAJqcU1BgJUQhAdU4JCEoVpKhCEAJpTk1TThzVodiCTbKLRoXyejQSfks6FqvRsybfS6VD/YVOX9ac9vXLJarPZmy90OIJiHPfHENaCeKrxtvZ67zSotqPOXewQ3ON5MjUblfUrvbrvPrdYiR8Fz/0qlTktaBOoAaJPOFl+NcncdLPRd2YxZGfGNyy97W3Hb2USC6mM3gZk5ZDotZWq9056Za8FjLLU/3uM6GWnzXPU26yXTWfjaQY9+A06bIklkN1jxEqhfe9ltImi9j3bh6r94ya4ArT1bM1zY3EajIEcCN6pa1wUwCA1rW56Na35b1dnTl9/wAUrAHA8W/Z+EqPaGHOfvqrrse+5jdWwHECDJAyLo3TmVXWyiAT18/PPzXOiTt5/abNitIBGU5+A3rRWO6WMqNLWgyCXHeJERyC62awfnPec4iMt51+Sr+0LLQ47yYMaZGF0yy31D48e1LtMIpgcKpHk0g/RZhy0G11X8zDze7xJj6LOytPHNYxn5r5Z2kQUIKtzIUICUBACEqEydkJxCRUREIQkAU1KkSqoULY+i14FvYDHeZUb/biy/pWOCvdjKhbbrMR/wC1o8HHCfgSoy7xpz3H0DicADAz6rk9roxPI5AbupXdlYQJ4KttduD3uYMw0S6M8zoPmsdrbjDKoPZnPUngsnZ6RNSZAg8VqLzqswS0xAznosaLZQxEFxLjwBMeMQlY6TJ6BZXENyO7fp4FcKjaj9XBoB3Z/wDSo9l78MllQHDMMcdfFaKtUEZITpWVm9kIaADBMHvF2WZnUnLfwVNbXE5nhn1KtLZWkyNxgHnu+fxVRbH+t9+ClFRi+G6TqSByzjxgKqFgzFUziMlwnIEmcvipVepIa3iT5hU+1d8imzsabvzCIcR7DeE8Srwlt1BbMcd1k78tGOs4jMAwD01PnKrU9xXNbtaYrd3ZEIShAEJwQkTIqEIQHcpEpSKkhIhCSiJEqUBKmAFYXI/DaKBO6rSJ6Co0qBC6sKWi2+g7TjawlveOg5bvmm2Kg2mCJlxzc7eXHeouy18C02djpzc2HDg9uo8wm3nY3y+rSccQGQOdMjgW/XVYLNXTdhlt3tt3Co0iSCeB+izTtluxJcHF2/PVXd13nUexpc2njjv08Ra5pAE6zInIHoq++9oajcsNFgDMcvqTlOgAEkp/5C8pPbjTp4NVc2G0YsIGYOXQ/osZb6ltrVDSpYQMpqBsMAIBJaSTOsLX7H3OaLA173POIvLnHMmPgMkrNH5bc7ZTIdG4h3y1+JVZaXxPPPxIz+KtLxq4qzuDWnzcdP7SqG2v4JaK1ndqq0USBl3mj5/osXK121dlqOphzWOLGkl7gCWtygFxGg9bMrIgLZwzWLNy3eRjk0hdITXLq5mISoQAhCWEAkIT4QmW3UpqcQkKYJCIQlSBISpQkKRkJRKRIgNZsHfZoVgwnuVCByD9Gnx08QvZLM7uL50pL2vYS/BaaIDj+YyG1B8ndD85Wfmx+u3Fl3pdCw0j6zZO7WR5KK+57O3NrA2IzjhvB8SrlrOUrlaac6hcPjVu7VLGiYbpvPJTbNWgk9Y8k0UomVU3rbcDXYdYIHU5fVQWV/asFeWvf773R/Czu+UgnxUB2ZM9VIc4NYGt0aAPLUqGDIPP7CpE7Wuzlnea9B40xvFQbjTdSfqN4kNEdF59tvc4strqMYIpuOOlwDHeyOhlvQBetbIWcw5+4DCOp1+AHmqL0j3Ma1PG0S+nJbxLfab8J6hbOGfiycuX515EU0pzgkDV1SYQkT3BNSACcE0J4TFCEkJUE7FNITkhTBiE6EQkYCCE4BOIQHGErWrsynJAAJJ0AzJPADeths96OrZac3M7BnvVQWuPSn63nCQ2ydmsznODWglxIDWjMlxMAAcZXs9wbPUrts5e/vWh4GNw0bv7NnIZSd/kp2zXo+oWJzaxc6rVbMOdDWtJES1g366kqBfVpx2h7c8ODDyBnX74JX1pFyvuLuz3uwtDpyOk5GQYI85XK03ozj/lVNxsbUoOBEtbUe3PjDSY8ymXpcdNgxAEg6ZnLqseXVbscrZsW692ic/AZqh/Fmo4k+CiVrM5xyyaNNwTewfpojUG9ulstHsjxUWvXIADRLjkI1JJ/WFIFlgTvKuNh7l7a0io4dylDur/AGfLXwCrHGWlnl447bq4br7CzMYfWiXn952Z8Bp0Cj2uzhxjVXtehiynJJ+GYBELXGC7t28h2j9HuOo51A4S4yGmOzLt7ZAlk67xrovPbXYn0nup1Glj2mHNOoP3vX0TdB7WtWMhzW1C0HOGYci2NCZEzzRtDs7ZraMFamC8Du1G5VGjk7hyMhMTJ82VGrlC3u1/o7tFjBqM/OojMuaO+wf/AEZw/eGXRYdzEOkrkAnFKQkcEAqE0FCA7wgpUioAJwYplzXVUtVZlGi3E95gbgIElzjuAGa9i2a9FtGh37URaHjMMAw0QeY1f4wOSRWvMNndkbVbCOxpHDvqullIfznXo2SvT7i9D9BgDrVUdWdvYyadPpI7x6yFvXMgNGgiABkBG4AKS0AiYSTtX3bcdms2VCjTp5ZlrBi8XanxKn4wkIAngqtl+WbvAVmdzN5nutzjN2gz5oK3TreFQwQ05/CV59tc51NwqaEsNNx5tzHwjyW3tFcRiEEHQ6gjdCym2oFShhJyJaAd/ecG+feUZDHupWx1hLLDScdXl9U9Kjy4f2kKwr0ZYaZzB+XBWthYBSa0aAAAdBAUe00QWGcomCsuXfbfj0x17tio1jQAAFzp2HE4BTa11ODy7Fi4E/VXNjswYwuedfvJTjLbqKyymM3WVvKj3sDRmQAOMuyGXmtrs3Z6dnY2ljYH6uGIYsR3RyyCy9trMpvdUaSXkd0kDuACO6OMbzpJXmF6A1a8MBLiep14/Va+Li13WHl55ndY+n0faXgLObQ3uaNJ9QZ4WkgcXaNb4mAqTY23WgUDStBLy0A03HM4dCwnfGUE568FItdDtn0WO9QVBUfzFPvNb/Vh8l1kZ8s9+mouWzmjZ2NcZdhBceLiJJ85PipN2WYnvP1Mx0SUYc3Peprn4RCTpIdUpjjHLVeb7ZejWlXJfZiKNYyS2PyXnoP2Z5jLlvXoFLvGUxpmoeAQe3zFfF0VbNUNOux1N43HQji06OHMKvhfUO0ez1C2UuzrskatIyew+8x24/A7wV4btjsLXsMv/a0JyqAQW8BUb7PXQ8tEKlY+EJ+FCZuidSplxDWgkkgAASSSYAAGpSLWei+zl95UDEhmN7uQDHNDv6nNQLdPR/RnsqbHTD6zcNoqHvAwSxg9VgI8Cc9SOC9AeoFmqhxDhxLSOBaSCPMFTyUkTtHtZho6hSLPool4uho/iC7UHZIH1DvglzTTktDsi7fG/D+qw21l2trhtiszcLQcdQjeYgYjvOZW9rUsThOgTadiY0ktABOpTl055Y21DqsYQMixrQNBwG8blnL8soqAuaZYzNx0l7c2gcYIE/8Aa1r6UyDoZnoVU2ljW/kggSCWs4getHHVTlNxcuqm2BwLGkZggR4rpaqZLSPvNZvY629m59lec6Z7h96mfVP08FqiVksehLvtAFiGEZ+ChXzYGODSZGoyJGgCtyM/os/tFeOYaPZmTO//ABCvhn5dOH/VZ4dspflEMADC573kNY0mZcfpvPRXmzGxjKDZd3qjvXdHwbyVNs/Ne1moZLactZ19py9Nsui12sHHNon+nNiAIyI+EKDQshxxGmU8eJ++Cu6pTqLFO3TxgoUshwGq5Vqxc6ApFepA4BQrvBJLuaDv6T2CAm2ZkElOlPphJQd9lVj7U2qS1rQ8QQ4n1YjMRvCrdoLwdUqtstE94jHVcPYpz8zuVnZaAa0MYIA1PDrzTTvd0xdq9HFje8uFMskzhZVcGD+EYTA5IWvqVWgnUoTG3zVTpkkACScgBqSdAF7zsZs02w0Q0gGs4B1Z+vejKmD7rdOZk715j6Nbr7a2McRLaP5rsssQ/Zg/zQf5SvcKbckU8r8MsVPDVqcHObUHLEyDH8zSf5lauOSrsMPYRvlp8sQPw+KnFKlii3ge50IKDV/LBHBDHYqZ8R5JtMflwgnayWiRK7KssORIVk1By9ObwvPvSiS02Z7SWuZVaQRkQc85XoTlgPSq78pnJ7T8U4nP0j7UA0KlG1N3QHxva4gEeDo/qK29gtIqMDhvAVFftk7a7jpOAuYBrLWl2fkuuy9rAsTKh9wRnqY0Wfkx/Lps4M/w3fiyvq3ik3WCfMDj13DmsFeVZwaSM3vdhYOBdoPAZ+CuLW51V+J+g8guF0WH8RaC+Jp0pYzgX+27n7vgV2wx8Yw8nJeTJZbHXN2VMZdVr2iAmWWhhEJ7zuTrpjNQxgnNd2BNATjokpDt7soB1XWyU4YFHqNkyptIZJpnsBRr2vFtnovqPMBrST+g5qSSsntI42q00bK31W/n1jwaw9wHq7d+6iC3USNk7C8MdVqfta57Sp+6PZYOQbC0NUgCAlo0w0cAudWoG6eaBJqOYoIVPWt5xFCE+URNidnxZLM1sfmOh9U/vn2ejRl5netOwLlTGSkNKFRzqMyBG4g/HNdymOGSTd4ICJd1TOo3g8nwcFLa3IqmstWLSROTh8Wwr5qdTj2hFsGVMZEJr2paaSpCuWE9KdlcaTHgS0OAdy4FbsqPeFlbVY5jxLXAgg7wUCzcVGzVRr6DQc5ZHOCIIWeueyup2elRORYDI5lxj+3D5lSrox2SqaDwSyHOpP3EAE4XcCPiptGi4kmZOpniU9Te3Pyvj4oVuYWU3Bol5GFke+/usnxIWpum7xSpta0AAADyCqKNnLq9JhIgF1V3PCA1o83g/wAq04CVVhPppXNjE57ZMJzQk6Fhc6xTnFRarpQVJRZJUt3BMpNDQjFJTEMtVUMaSdACT0AVRsxZiA+tUbFSu7GQdW0xlSYeENzI4uK47ZXl2VNrR61Soym0ccThI8pVyNA3U7+u9P4nfboX4jl5quvq1im2N6nV6zaTJJiFi7TazXeXeyCiQs8tQSTnGvVCsqN2VHNBAAB0BMGOiE3PVaOmPqF0oOkcxkmhsjJc6ToeR7wkfVS7JELjVPdPQrq0rlafVcgVl7pcXVqY90vJ56rYMWKuDK0uG6SR4ratVZOfF6EoCUJSpdTTko2OTvRa6qZZaROaC2hXs0QMpJ16DM/GEywWY4ddd3VLeLZfh3CBx3yclNaQCY7rQANIk5ydE9o124XS3FXrOkdzBSy3QMZ/5j+lW71V7Msmiamf5r31M+DnHD/aGqzhJePogalhJCRxSNyqPzjzQynJkp46LhaK2EIIlev3w0dVI0zUG7Tjl54wF3vK0CnTLjpCZS9bUNW7vxFsbVcZZZ5wM96s4eseTWnxLuS0UhoJKpdl6bhSLqmTqrnVY91joDAeeENnmVV7UX45zuwo6nIpp8tTbjfN4utNTs2eqNSNAra7LtaxoJAwjQcTz5JtwXKKbZfmTm7mVLvC0g5BBSfa41rV3jmhQTQG8kIQN1q2rjaG5gjcfgdV2cQuAOaTpXTFCStBB5hNLkUzIQTF3bW/8gaY90u8iVvKZkLzwjBfNMe/TqDyxH9FvqIVZI45pIXGvUgQn1HwoT2lxUulptOljdmrHCGhc7JRgSi1vyjigSaiBSgmYzJJ81zvSsW0KxGoa7D1wnLzhTGUdfvRRLyoy1jJPfqMHkcR+DE0/FrZWYWNbwa0eQTiEsJAUlkJ5JoSlKTySBriqG9rSSQ0b1YW20QCqehTl8kEwqkc878aGxsDGNCyPpDrVajG2aztLqtY4QBo1vtvcfZaBv5hbCIE8lSiu2mKloqQC7us44G8Opz8AiHl+kC8bX+CsrWOfjq4QHO0lwGZA4KLsddDnE16ozOk8FEuuwPt1oNWpPZtO/fGgW7gNEAQBkE70jGeV38crQ+BwVY8D1ipFpqkmAo9opgw3zSXUN0c0JXU80JJaGoYIXIHvFCFH1o10ZUycPveixnvO6oQrjlfbG3/AJXrYyNZqjwwhb2johCq+k4+3OoVyahCR1Ys0UasM/JCElU2oVFtP7azjd3zHMMgH4lKhNNWxSBCFLoRcaxySoQVUVscUt3jMdQhCpx+re9HRTdHun5LF7aPPa06c9yB3dyEJ4ny+mvuui1lFgYABhB8SMyuloORQhTV/EWiM0mEQTvz+SEIJRVTmUIQm5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0" name="AutoShape 6" descr="data:image/jpeg;base64,/9j/4AAQSkZJRgABAQAAAQABAAD/2wCEAAkGBxQSEhUUEhQVFBUWFxUVFBUXFBQUFBUUFBQWFxUUFBQYHCggGBolHBQUITEhJSkrLi4uFx8zODMsNygtLisBCgoKDg0OGhAQGiwcHCQsLCwsLCwsLCwsLCwsLCwsLCwsLCwsLCwsLCwsLCwsLCwsLCwsLCwsLCwsLCwsLCwsLP/AABEIAQMAwwMBIgACEQEDEQH/xAAcAAABBQEBAQAAAAAAAAAAAAAAAQIEBQYDBwj/xAA/EAABAwEFBQQIAwcEAwAAAAABAAIRAwQFEiExBkFRYXETIoGRBzJCUqGxwfAUI9EzYnKCkqLhFSSy8SVTY//EABkBAAMBAQEAAAAAAAAAAAAAAAABAgQDBf/EACIRAQEAAgIDAAIDAQAAAAAAAAABAhEDIRIxQSJREzJhBP/aAAwDAQACEQMRAD8A8jJTUpQmsiVCVAJCEqIS0ACllNQgAlCWEkIASJ5TSUgahCEAITmpxQHNCEIBUiVIgBCEIIISoQZEJUIIqEoCWFRmwlSoSBEIQgBEJUIAAQiF3s1mLzA8zkEBHKRXdmucOiXE57mkjz/wplKwMBGFjnZwcLsX9snTPcFNygZaUL0i6nMJ77QWt1xAu0/dLZA8gtzddisFdrg5tPD7TXUg0DLg6WnwlR/IHgEoJXu96bF3VGdLsid7XOaDlq2HFvPKPJYa9PR8wPd2Foa5o0DoFRojKSSGu4z3fFP+SB5+hWN9XNUstTs6oEwCCJgg6ESFAVgiChCARKkSoAQhCAJQkSoB6CnwlhUDISFdISEIBkJYTgEpSIyEJSE5oQYo0i4gNEk6Aar1DZTYIBgqWiZOYp/IuI+SjbA7MgRXqgEjOk0jf7xHL70Xo7Gn9eqzcnNrqOuHHvuqpmydIZ5gjQNyAUS8biLjPZsrDRzKggujeyq3vMdy0+S0+E5buqaX8lx83W4RhaezlN+IM7Sz1NWsqPPZkjcHhs/UQqivtDWsJLHkY8wcLzOH3muqNAqDwPgvRLZTBaZz5H/GixO0uzBrNJpkzrgdnnMktJ3/ADV48kt1XLLi13GLdf1UOOB5g6t48sOnPTXPJOZeLnCWuPd1biIc08WHd8lTWuxvpmCCPDgn2O3Gm4OIxdCWu/rGa0eMs6cvSwtdrqVaUOIc0OyOQcCRPq6tJE6ZGDwyonNhaG8L1s1UAinUY/eS8HrnGflOSoqg/wC+KePQ24oSwkVAIQhACEoQgEQhKgOoSpEoVEEsITggjQhKlhKg2FJsFnx1Gt4kZ8M/nyXBXOylHFa6DTvqNP8ASZ+iV9G9ou+zYWtaBEAD6SrunZkyy0e63fCsKdQxnksEnfbZvU1Ef8PxE+GmXVcHUPvRWZM+Civ+SdxglVVdhAOWnyVe5mmuR8fCVd2h2ZjnuVS6STI5cf8AK5Xqr1tmL4uRlVroEOM7siQZmNx+81gL72ffTBMAjlK9Sq5v8fnEqk2gZ+XO/wCv3812487HHObeSPZCVnBS7dShxgZbv0TbLTYcnks4Pgubpo4DOOYB6LcyoxCaQu1RkEiQY3gyDzC5lIzIQnQkhBkQnQmlACEIQHVKEJYVEVKkSpkRKkKRSZ4V/sS3/e0P4j/xKz4Wr2FaPxVF3NzT5SPqpz/rRPce6UdB9hSGNhZr/VnExTE9NclPsdqefWkcisO2zS2c4hcnEx8R1T3VhAPJQLyvPBo2fgnachtZh3qLUbru4Qqu17S591jnHgPvNPFvBz04gj4ELmbi9uZy+ior4PdI118txVxXtHejy8FW25sqomx5veDIJDuKrs28Z3GSI6EK1vzJxCjXbZe1qCmThBzJw4iBvhsiTykdVuxvW2TKd6itcE0hXN/3ObO5sOxscJa6MJkRia5smCJHVU7lUss3CssuqakKJQUAJqcU1BgJUQhAdU4JCEoVpKhCEAJpTk1TThzVodiCTbKLRoXyejQSfks6FqvRsybfS6VD/YVOX9ac9vXLJarPZmy90OIJiHPfHENaCeKrxtvZ67zSotqPOXewQ3ON5MjUblfUrvbrvPrdYiR8Fz/0qlTktaBOoAaJPOFl+NcncdLPRd2YxZGfGNyy97W3Hb2USC6mM3gZk5ZDotZWq9056Za8FjLLU/3uM6GWnzXPU26yXTWfjaQY9+A06bIklkN1jxEqhfe9ltImi9j3bh6r94ya4ArT1bM1zY3EajIEcCN6pa1wUwCA1rW56Na35b1dnTl9/wAUrAHA8W/Z+EqPaGHOfvqrrse+5jdWwHECDJAyLo3TmVXWyiAT18/PPzXOiTt5/abNitIBGU5+A3rRWO6WMqNLWgyCXHeJERyC62awfnPec4iMt51+Sr+0LLQ47yYMaZGF0yy31D48e1LtMIpgcKpHk0g/RZhy0G11X8zDze7xJj6LOytPHNYxn5r5Z2kQUIKtzIUICUBACEqEydkJxCRUREIQkAU1KkSqoULY+i14FvYDHeZUb/biy/pWOCvdjKhbbrMR/wC1o8HHCfgSoy7xpz3H0DicADAz6rk9roxPI5AbupXdlYQJ4KttduD3uYMw0S6M8zoPmsdrbjDKoPZnPUngsnZ6RNSZAg8VqLzqswS0xAznosaLZQxEFxLjwBMeMQlY6TJ6BZXENyO7fp4FcKjaj9XBoB3Z/wDSo9l78MllQHDMMcdfFaKtUEZITpWVm9kIaADBMHvF2WZnUnLfwVNbXE5nhn1KtLZWkyNxgHnu+fxVRbH+t9+ClFRi+G6TqSByzjxgKqFgzFUziMlwnIEmcvipVepIa3iT5hU+1d8imzsabvzCIcR7DeE8Srwlt1BbMcd1k78tGOs4jMAwD01PnKrU9xXNbtaYrd3ZEIShAEJwQkTIqEIQHcpEpSKkhIhCSiJEqUBKmAFYXI/DaKBO6rSJ6Co0qBC6sKWi2+g7TjawlveOg5bvmm2Kg2mCJlxzc7eXHeouy18C02djpzc2HDg9uo8wm3nY3y+rSccQGQOdMjgW/XVYLNXTdhlt3tt3Co0iSCeB+izTtluxJcHF2/PVXd13nUexpc2njjv08Ra5pAE6zInIHoq++9oajcsNFgDMcvqTlOgAEkp/5C8pPbjTp4NVc2G0YsIGYOXQ/osZb6ltrVDSpYQMpqBsMAIBJaSTOsLX7H3OaLA173POIvLnHMmPgMkrNH5bc7ZTIdG4h3y1+JVZaXxPPPxIz+KtLxq4qzuDWnzcdP7SqG2v4JaK1ndqq0USBl3mj5/osXK121dlqOphzWOLGkl7gCWtygFxGg9bMrIgLZwzWLNy3eRjk0hdITXLq5mISoQAhCWEAkIT4QmW3UpqcQkKYJCIQlSBISpQkKRkJRKRIgNZsHfZoVgwnuVCByD9Gnx08QvZLM7uL50pL2vYS/BaaIDj+YyG1B8ndD85Wfmx+u3Fl3pdCw0j6zZO7WR5KK+57O3NrA2IzjhvB8SrlrOUrlaac6hcPjVu7VLGiYbpvPJTbNWgk9Y8k0UomVU3rbcDXYdYIHU5fVQWV/asFeWvf773R/Czu+UgnxUB2ZM9VIc4NYGt0aAPLUqGDIPP7CpE7Wuzlnea9B40xvFQbjTdSfqN4kNEdF59tvc4strqMYIpuOOlwDHeyOhlvQBetbIWcw5+4DCOp1+AHmqL0j3Ma1PG0S+nJbxLfab8J6hbOGfiycuX515EU0pzgkDV1SYQkT3BNSACcE0J4TFCEkJUE7FNITkhTBiE6EQkYCCE4BOIQHGErWrsynJAAJJ0AzJPADeths96OrZac3M7BnvVQWuPSn63nCQ2ydmsznODWglxIDWjMlxMAAcZXs9wbPUrts5e/vWh4GNw0bv7NnIZSd/kp2zXo+oWJzaxc6rVbMOdDWtJES1g366kqBfVpx2h7c8ODDyBnX74JX1pFyvuLuz3uwtDpyOk5GQYI85XK03ozj/lVNxsbUoOBEtbUe3PjDSY8ymXpcdNgxAEg6ZnLqseXVbscrZsW692ic/AZqh/Fmo4k+CiVrM5xyyaNNwTewfpojUG9ulstHsjxUWvXIADRLjkI1JJ/WFIFlgTvKuNh7l7a0io4dylDur/AGfLXwCrHGWlnl447bq4br7CzMYfWiXn952Z8Bp0Cj2uzhxjVXtehiynJJ+GYBELXGC7t28h2j9HuOo51A4S4yGmOzLt7ZAlk67xrovPbXYn0nup1Glj2mHNOoP3vX0TdB7WtWMhzW1C0HOGYci2NCZEzzRtDs7ZraMFamC8Du1G5VGjk7hyMhMTJ82VGrlC3u1/o7tFjBqM/OojMuaO+wf/AEZw/eGXRYdzEOkrkAnFKQkcEAqE0FCA7wgpUioAJwYplzXVUtVZlGi3E95gbgIElzjuAGa9i2a9FtGh37URaHjMMAw0QeY1f4wOSRWvMNndkbVbCOxpHDvqullIfznXo2SvT7i9D9BgDrVUdWdvYyadPpI7x6yFvXMgNGgiABkBG4AKS0AiYSTtX3bcdms2VCjTp5ZlrBi8XanxKn4wkIAngqtl+WbvAVmdzN5nutzjN2gz5oK3TreFQwQ05/CV59tc51NwqaEsNNx5tzHwjyW3tFcRiEEHQ6gjdCym2oFShhJyJaAd/ecG+feUZDHupWx1hLLDScdXl9U9Kjy4f2kKwr0ZYaZzB+XBWthYBSa0aAAAdBAUe00QWGcomCsuXfbfj0x17tio1jQAAFzp2HE4BTa11ODy7Fi4E/VXNjswYwuedfvJTjLbqKyymM3WVvKj3sDRmQAOMuyGXmtrs3Z6dnY2ljYH6uGIYsR3RyyCy9trMpvdUaSXkd0kDuACO6OMbzpJXmF6A1a8MBLiep14/Va+Li13WHl55ndY+n0faXgLObQ3uaNJ9QZ4WkgcXaNb4mAqTY23WgUDStBLy0A03HM4dCwnfGUE568FItdDtn0WO9QVBUfzFPvNb/Vh8l1kZ8s9+mouWzmjZ2NcZdhBceLiJJ85PipN2WYnvP1Mx0SUYc3Peprn4RCTpIdUpjjHLVeb7ZejWlXJfZiKNYyS2PyXnoP2Z5jLlvXoFLvGUxpmoeAQe3zFfF0VbNUNOux1N43HQji06OHMKvhfUO0ez1C2UuzrskatIyew+8x24/A7wV4btjsLXsMv/a0JyqAQW8BUb7PXQ8tEKlY+EJ+FCZuidSplxDWgkkgAASSSYAAGpSLWei+zl95UDEhmN7uQDHNDv6nNQLdPR/RnsqbHTD6zcNoqHvAwSxg9VgI8Cc9SOC9AeoFmqhxDhxLSOBaSCPMFTyUkTtHtZho6hSLPool4uho/iC7UHZIH1DvglzTTktDsi7fG/D+qw21l2trhtiszcLQcdQjeYgYjvOZW9rUsThOgTadiY0ktABOpTl055Y21DqsYQMixrQNBwG8blnL8soqAuaZYzNx0l7c2gcYIE/8Aa1r6UyDoZnoVU2ljW/kggSCWs4getHHVTlNxcuqm2BwLGkZggR4rpaqZLSPvNZvY629m59lec6Z7h96mfVP08FqiVksehLvtAFiGEZ+ChXzYGODSZGoyJGgCtyM/os/tFeOYaPZmTO//ABCvhn5dOH/VZ4dspflEMADC573kNY0mZcfpvPRXmzGxjKDZd3qjvXdHwbyVNs/Ne1moZLactZ19py9Nsui12sHHNon+nNiAIyI+EKDQshxxGmU8eJ++Cu6pTqLFO3TxgoUshwGq5Vqxc6ApFepA4BQrvBJLuaDv6T2CAm2ZkElOlPphJQd9lVj7U2qS1rQ8QQ4n1YjMRvCrdoLwdUqtstE94jHVcPYpz8zuVnZaAa0MYIA1PDrzTTvd0xdq9HFje8uFMskzhZVcGD+EYTA5IWvqVWgnUoTG3zVTpkkACScgBqSdAF7zsZs02w0Q0gGs4B1Z+vejKmD7rdOZk715j6Nbr7a2McRLaP5rsssQ/Zg/zQf5SvcKbckU8r8MsVPDVqcHObUHLEyDH8zSf5lauOSrsMPYRvlp8sQPw+KnFKlii3ge50IKDV/LBHBDHYqZ8R5JtMflwgnayWiRK7KssORIVk1By9ObwvPvSiS02Z7SWuZVaQRkQc85XoTlgPSq78pnJ7T8U4nP0j7UA0KlG1N3QHxva4gEeDo/qK29gtIqMDhvAVFftk7a7jpOAuYBrLWl2fkuuy9rAsTKh9wRnqY0Wfkx/Lps4M/w3fiyvq3ik3WCfMDj13DmsFeVZwaSM3vdhYOBdoPAZ+CuLW51V+J+g8guF0WH8RaC+Jp0pYzgX+27n7vgV2wx8Yw8nJeTJZbHXN2VMZdVr2iAmWWhhEJ7zuTrpjNQxgnNd2BNATjokpDt7soB1XWyU4YFHqNkyptIZJpnsBRr2vFtnovqPMBrST+g5qSSsntI42q00bK31W/n1jwaw9wHq7d+6iC3USNk7C8MdVqfta57Sp+6PZYOQbC0NUgCAlo0w0cAudWoG6eaBJqOYoIVPWt5xFCE+URNidnxZLM1sfmOh9U/vn2ejRl5netOwLlTGSkNKFRzqMyBG4g/HNdymOGSTd4ICJd1TOo3g8nwcFLa3IqmstWLSROTh8Wwr5qdTj2hFsGVMZEJr2paaSpCuWE9KdlcaTHgS0OAdy4FbsqPeFlbVY5jxLXAgg7wUCzcVGzVRr6DQc5ZHOCIIWeueyup2elRORYDI5lxj+3D5lSrox2SqaDwSyHOpP3EAE4XcCPiptGi4kmZOpniU9Te3Pyvj4oVuYWU3Bol5GFke+/usnxIWpum7xSpta0AAADyCqKNnLq9JhIgF1V3PCA1o83g/wAq04CVVhPppXNjE57ZMJzQk6Fhc6xTnFRarpQVJRZJUt3BMpNDQjFJTEMtVUMaSdACT0AVRsxZiA+tUbFSu7GQdW0xlSYeENzI4uK47ZXl2VNrR61Soym0ccThI8pVyNA3U7+u9P4nfboX4jl5quvq1im2N6nV6zaTJJiFi7TazXeXeyCiQs8tQSTnGvVCsqN2VHNBAAB0BMGOiE3PVaOmPqF0oOkcxkmhsjJc6ToeR7wkfVS7JELjVPdPQrq0rlafVcgVl7pcXVqY90vJ56rYMWKuDK0uG6SR4ratVZOfF6EoCUJSpdTTko2OTvRa6qZZaROaC2hXs0QMpJ16DM/GEywWY4ddd3VLeLZfh3CBx3yclNaQCY7rQANIk5ydE9o124XS3FXrOkdzBSy3QMZ/5j+lW71V7Msmiamf5r31M+DnHD/aGqzhJePogalhJCRxSNyqPzjzQynJkp46LhaK2EIIlev3w0dVI0zUG7Tjl54wF3vK0CnTLjpCZS9bUNW7vxFsbVcZZZ5wM96s4eseTWnxLuS0UhoJKpdl6bhSLqmTqrnVY91joDAeeENnmVV7UX45zuwo6nIpp8tTbjfN4utNTs2eqNSNAra7LtaxoJAwjQcTz5JtwXKKbZfmTm7mVLvC0g5BBSfa41rV3jmhQTQG8kIQN1q2rjaG5gjcfgdV2cQuAOaTpXTFCStBB5hNLkUzIQTF3bW/8gaY90u8iVvKZkLzwjBfNMe/TqDyxH9FvqIVZI45pIXGvUgQn1HwoT2lxUulptOljdmrHCGhc7JRgSi1vyjigSaiBSgmYzJJ81zvSsW0KxGoa7D1wnLzhTGUdfvRRLyoy1jJPfqMHkcR+DE0/FrZWYWNbwa0eQTiEsJAUlkJ5JoSlKTySBriqG9rSSQ0b1YW20QCqehTl8kEwqkc878aGxsDGNCyPpDrVajG2aztLqtY4QBo1vtvcfZaBv5hbCIE8lSiu2mKloqQC7us44G8Opz8AiHl+kC8bX+CsrWOfjq4QHO0lwGZA4KLsddDnE16ozOk8FEuuwPt1oNWpPZtO/fGgW7gNEAQBkE70jGeV38crQ+BwVY8D1ipFpqkmAo9opgw3zSXUN0c0JXU80JJaGoYIXIHvFCFH1o10ZUycPveixnvO6oQrjlfbG3/AJXrYyNZqjwwhb2johCq+k4+3OoVyahCR1Ys0UasM/JCElU2oVFtP7azjd3zHMMgH4lKhNNWxSBCFLoRcaxySoQVUVscUt3jMdQhCpx+re9HRTdHun5LF7aPPa06c9yB3dyEJ4ny+mvuui1lFgYABhB8SMyuloORQhTV/EWiM0mEQTvz+SEIJRVTmUIQm5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1" name="AutoShape 8" descr="data:image/jpeg;base64,/9j/4AAQSkZJRgABAQAAAQABAAD/2wCEAAkGBxQSEhUUEhQVFBUWFxUVFBUXFBQUFBUUFBQWFxUUFBQYHCggGBolHBQUITEhJSkrLi4uFx8zODMsNygtLisBCgoKDg0OGhAQGiwcHCQsLCwsLCwsLCwsLCwsLCwsLCwsLCwsLCwsLCwsLCwsLCwsLCwsLCwsLCwsLCwsLCwsLP/AABEIAQMAwwMBIgACEQEDEQH/xAAcAAABBQEBAQAAAAAAAAAAAAAAAQIEBQYDBwj/xAA/EAABAwEFBQQIAwcEAwAAAAABAAIRAwQFEiExBkFRYXETIoGRBzJCUqGxwfAUI9EzYnKCkqLhFSSy8SVTY//EABkBAAMBAQEAAAAAAAAAAAAAAAABAgQDBf/EACIRAQEAAgIDAAIDAQAAAAAAAAABAhEDIRIxQSJREzJhBP/aAAwDAQACEQMRAD8A8jJTUpQmsiVCVAJCEqIS0ACllNQgAlCWEkIASJ5TSUgahCEAITmpxQHNCEIBUiVIgBCEIIISoQZEJUIIqEoCWFRmwlSoSBEIQgBEJUIAAQiF3s1mLzA8zkEBHKRXdmucOiXE57mkjz/wplKwMBGFjnZwcLsX9snTPcFNygZaUL0i6nMJ77QWt1xAu0/dLZA8gtzddisFdrg5tPD7TXUg0DLg6WnwlR/IHgEoJXu96bF3VGdLsid7XOaDlq2HFvPKPJYa9PR8wPd2Foa5o0DoFRojKSSGu4z3fFP+SB5+hWN9XNUstTs6oEwCCJgg6ESFAVgiChCARKkSoAQhCAJQkSoB6CnwlhUDISFdISEIBkJYTgEpSIyEJSE5oQYo0i4gNEk6Aar1DZTYIBgqWiZOYp/IuI+SjbA7MgRXqgEjOk0jf7xHL70Xo7Gn9eqzcnNrqOuHHvuqpmydIZ5gjQNyAUS8biLjPZsrDRzKggujeyq3vMdy0+S0+E5buqaX8lx83W4RhaezlN+IM7Sz1NWsqPPZkjcHhs/UQqivtDWsJLHkY8wcLzOH3muqNAqDwPgvRLZTBaZz5H/GixO0uzBrNJpkzrgdnnMktJ3/ADV48kt1XLLi13GLdf1UOOB5g6t48sOnPTXPJOZeLnCWuPd1biIc08WHd8lTWuxvpmCCPDgn2O3Gm4OIxdCWu/rGa0eMs6cvSwtdrqVaUOIc0OyOQcCRPq6tJE6ZGDwyonNhaG8L1s1UAinUY/eS8HrnGflOSoqg/wC+KePQ24oSwkVAIQhACEoQgEQhKgOoSpEoVEEsITggjQhKlhKg2FJsFnx1Gt4kZ8M/nyXBXOylHFa6DTvqNP8ASZ+iV9G9ou+zYWtaBEAD6SrunZkyy0e63fCsKdQxnksEnfbZvU1Ef8PxE+GmXVcHUPvRWZM+Civ+SdxglVVdhAOWnyVe5mmuR8fCVd2h2ZjnuVS6STI5cf8AK5Xqr1tmL4uRlVroEOM7siQZmNx+81gL72ffTBMAjlK9Sq5v8fnEqk2gZ+XO/wCv3812487HHObeSPZCVnBS7dShxgZbv0TbLTYcnks4Pgubpo4DOOYB6LcyoxCaQu1RkEiQY3gyDzC5lIzIQnQkhBkQnQmlACEIQHVKEJYVEVKkSpkRKkKRSZ4V/sS3/e0P4j/xKz4Wr2FaPxVF3NzT5SPqpz/rRPce6UdB9hSGNhZr/VnExTE9NclPsdqefWkcisO2zS2c4hcnEx8R1T3VhAPJQLyvPBo2fgnachtZh3qLUbru4Qqu17S591jnHgPvNPFvBz04gj4ELmbi9uZy+ior4PdI118txVxXtHejy8FW25sqomx5veDIJDuKrs28Z3GSI6EK1vzJxCjXbZe1qCmThBzJw4iBvhsiTykdVuxvW2TKd6itcE0hXN/3ObO5sOxscJa6MJkRia5smCJHVU7lUss3CssuqakKJQUAJqcU1BgJUQhAdU4JCEoVpKhCEAJpTk1TThzVodiCTbKLRoXyejQSfks6FqvRsybfS6VD/YVOX9ac9vXLJarPZmy90OIJiHPfHENaCeKrxtvZ67zSotqPOXewQ3ON5MjUblfUrvbrvPrdYiR8Fz/0qlTktaBOoAaJPOFl+NcncdLPRd2YxZGfGNyy97W3Hb2USC6mM3gZk5ZDotZWq9056Za8FjLLU/3uM6GWnzXPU26yXTWfjaQY9+A06bIklkN1jxEqhfe9ltImi9j3bh6r94ya4ArT1bM1zY3EajIEcCN6pa1wUwCA1rW56Na35b1dnTl9/wAUrAHA8W/Z+EqPaGHOfvqrrse+5jdWwHECDJAyLo3TmVXWyiAT18/PPzXOiTt5/abNitIBGU5+A3rRWO6WMqNLWgyCXHeJERyC62awfnPec4iMt51+Sr+0LLQ47yYMaZGF0yy31D48e1LtMIpgcKpHk0g/RZhy0G11X8zDze7xJj6LOytPHNYxn5r5Z2kQUIKtzIUICUBACEqEydkJxCRUREIQkAU1KkSqoULY+i14FvYDHeZUb/biy/pWOCvdjKhbbrMR/wC1o8HHCfgSoy7xpz3H0DicADAz6rk9roxPI5AbupXdlYQJ4KttduD3uYMw0S6M8zoPmsdrbjDKoPZnPUngsnZ6RNSZAg8VqLzqswS0xAznosaLZQxEFxLjwBMeMQlY6TJ6BZXENyO7fp4FcKjaj9XBoB3Z/wDSo9l78MllQHDMMcdfFaKtUEZITpWVm9kIaADBMHvF2WZnUnLfwVNbXE5nhn1KtLZWkyNxgHnu+fxVRbH+t9+ClFRi+G6TqSByzjxgKqFgzFUziMlwnIEmcvipVepIa3iT5hU+1d8imzsabvzCIcR7DeE8Srwlt1BbMcd1k78tGOs4jMAwD01PnKrU9xXNbtaYrd3ZEIShAEJwQkTIqEIQHcpEpSKkhIhCSiJEqUBKmAFYXI/DaKBO6rSJ6Co0qBC6sKWi2+g7TjawlveOg5bvmm2Kg2mCJlxzc7eXHeouy18C02djpzc2HDg9uo8wm3nY3y+rSccQGQOdMjgW/XVYLNXTdhlt3tt3Co0iSCeB+izTtluxJcHF2/PVXd13nUexpc2njjv08Ra5pAE6zInIHoq++9oajcsNFgDMcvqTlOgAEkp/5C8pPbjTp4NVc2G0YsIGYOXQ/osZb6ltrVDSpYQMpqBsMAIBJaSTOsLX7H3OaLA173POIvLnHMmPgMkrNH5bc7ZTIdG4h3y1+JVZaXxPPPxIz+KtLxq4qzuDWnzcdP7SqG2v4JaK1ndqq0USBl3mj5/osXK121dlqOphzWOLGkl7gCWtygFxGg9bMrIgLZwzWLNy3eRjk0hdITXLq5mISoQAhCWEAkIT4QmW3UpqcQkKYJCIQlSBISpQkKRkJRKRIgNZsHfZoVgwnuVCByD9Gnx08QvZLM7uL50pL2vYS/BaaIDj+YyG1B8ndD85Wfmx+u3Fl3pdCw0j6zZO7WR5KK+57O3NrA2IzjhvB8SrlrOUrlaac6hcPjVu7VLGiYbpvPJTbNWgk9Y8k0UomVU3rbcDXYdYIHU5fVQWV/asFeWvf773R/Czu+UgnxUB2ZM9VIc4NYGt0aAPLUqGDIPP7CpE7Wuzlnea9B40xvFQbjTdSfqN4kNEdF59tvc4strqMYIpuOOlwDHeyOhlvQBetbIWcw5+4DCOp1+AHmqL0j3Ma1PG0S+nJbxLfab8J6hbOGfiycuX515EU0pzgkDV1SYQkT3BNSACcE0J4TFCEkJUE7FNITkhTBiE6EQkYCCE4BOIQHGErWrsynJAAJJ0AzJPADeths96OrZac3M7BnvVQWuPSn63nCQ2ydmsznODWglxIDWjMlxMAAcZXs9wbPUrts5e/vWh4GNw0bv7NnIZSd/kp2zXo+oWJzaxc6rVbMOdDWtJES1g366kqBfVpx2h7c8ODDyBnX74JX1pFyvuLuz3uwtDpyOk5GQYI85XK03ozj/lVNxsbUoOBEtbUe3PjDSY8ymXpcdNgxAEg6ZnLqseXVbscrZsW692ic/AZqh/Fmo4k+CiVrM5xyyaNNwTewfpojUG9ulstHsjxUWvXIADRLjkI1JJ/WFIFlgTvKuNh7l7a0io4dylDur/AGfLXwCrHGWlnl447bq4br7CzMYfWiXn952Z8Bp0Cj2uzhxjVXtehiynJJ+GYBELXGC7t28h2j9HuOo51A4S4yGmOzLt7ZAlk67xrovPbXYn0nup1Glj2mHNOoP3vX0TdB7WtWMhzW1C0HOGYci2NCZEzzRtDs7ZraMFamC8Du1G5VGjk7hyMhMTJ82VGrlC3u1/o7tFjBqM/OojMuaO+wf/AEZw/eGXRYdzEOkrkAnFKQkcEAqE0FCA7wgpUioAJwYplzXVUtVZlGi3E95gbgIElzjuAGa9i2a9FtGh37URaHjMMAw0QeY1f4wOSRWvMNndkbVbCOxpHDvqullIfznXo2SvT7i9D9BgDrVUdWdvYyadPpI7x6yFvXMgNGgiABkBG4AKS0AiYSTtX3bcdms2VCjTp5ZlrBi8XanxKn4wkIAngqtl+WbvAVmdzN5nutzjN2gz5oK3TreFQwQ05/CV59tc51NwqaEsNNx5tzHwjyW3tFcRiEEHQ6gjdCym2oFShhJyJaAd/ecG+feUZDHupWx1hLLDScdXl9U9Kjy4f2kKwr0ZYaZzB+XBWthYBSa0aAAAdBAUe00QWGcomCsuXfbfj0x17tio1jQAAFzp2HE4BTa11ODy7Fi4E/VXNjswYwuedfvJTjLbqKyymM3WVvKj3sDRmQAOMuyGXmtrs3Z6dnY2ljYH6uGIYsR3RyyCy9trMpvdUaSXkd0kDuACO6OMbzpJXmF6A1a8MBLiep14/Va+Li13WHl55ndY+n0faXgLObQ3uaNJ9QZ4WkgcXaNb4mAqTY23WgUDStBLy0A03HM4dCwnfGUE568FItdDtn0WO9QVBUfzFPvNb/Vh8l1kZ8s9+mouWzmjZ2NcZdhBceLiJJ85PipN2WYnvP1Mx0SUYc3Peprn4RCTpIdUpjjHLVeb7ZejWlXJfZiKNYyS2PyXnoP2Z5jLlvXoFLvGUxpmoeAQe3zFfF0VbNUNOux1N43HQji06OHMKvhfUO0ez1C2UuzrskatIyew+8x24/A7wV4btjsLXsMv/a0JyqAQW8BUb7PXQ8tEKlY+EJ+FCZuidSplxDWgkkgAASSSYAAGpSLWei+zl95UDEhmN7uQDHNDv6nNQLdPR/RnsqbHTD6zcNoqHvAwSxg9VgI8Cc9SOC9AeoFmqhxDhxLSOBaSCPMFTyUkTtHtZho6hSLPool4uho/iC7UHZIH1DvglzTTktDsi7fG/D+qw21l2trhtiszcLQcdQjeYgYjvOZW9rUsThOgTadiY0ktABOpTl055Y21DqsYQMixrQNBwG8blnL8soqAuaZYzNx0l7c2gcYIE/8Aa1r6UyDoZnoVU2ljW/kggSCWs4getHHVTlNxcuqm2BwLGkZggR4rpaqZLSPvNZvY629m59lec6Z7h96mfVP08FqiVksehLvtAFiGEZ+ChXzYGODSZGoyJGgCtyM/os/tFeOYaPZmTO//ABCvhn5dOH/VZ4dspflEMADC573kNY0mZcfpvPRXmzGxjKDZd3qjvXdHwbyVNs/Ne1moZLactZ19py9Nsui12sHHNon+nNiAIyI+EKDQshxxGmU8eJ++Cu6pTqLFO3TxgoUshwGq5Vqxc6ApFepA4BQrvBJLuaDv6T2CAm2ZkElOlPphJQd9lVj7U2qS1rQ8QQ4n1YjMRvCrdoLwdUqtstE94jHVcPYpz8zuVnZaAa0MYIA1PDrzTTvd0xdq9HFje8uFMskzhZVcGD+EYTA5IWvqVWgnUoTG3zVTpkkACScgBqSdAF7zsZs02w0Q0gGs4B1Z+vejKmD7rdOZk715j6Nbr7a2McRLaP5rsssQ/Zg/zQf5SvcKbckU8r8MsVPDVqcHObUHLEyDH8zSf5lauOSrsMPYRvlp8sQPw+KnFKlii3ge50IKDV/LBHBDHYqZ8R5JtMflwgnayWiRK7KssORIVk1By9ObwvPvSiS02Z7SWuZVaQRkQc85XoTlgPSq78pnJ7T8U4nP0j7UA0KlG1N3QHxva4gEeDo/qK29gtIqMDhvAVFftk7a7jpOAuYBrLWl2fkuuy9rAsTKh9wRnqY0Wfkx/Lps4M/w3fiyvq3ik3WCfMDj13DmsFeVZwaSM3vdhYOBdoPAZ+CuLW51V+J+g8guF0WH8RaC+Jp0pYzgX+27n7vgV2wx8Yw8nJeTJZbHXN2VMZdVr2iAmWWhhEJ7zuTrpjNQxgnNd2BNATjokpDt7soB1XWyU4YFHqNkyptIZJpnsBRr2vFtnovqPMBrST+g5qSSsntI42q00bK31W/n1jwaw9wHq7d+6iC3USNk7C8MdVqfta57Sp+6PZYOQbC0NUgCAlo0w0cAudWoG6eaBJqOYoIVPWt5xFCE+URNidnxZLM1sfmOh9U/vn2ejRl5netOwLlTGSkNKFRzqMyBG4g/HNdymOGSTd4ICJd1TOo3g8nwcFLa3IqmstWLSROTh8Wwr5qdTj2hFsGVMZEJr2paaSpCuWE9KdlcaTHgS0OAdy4FbsqPeFlbVY5jxLXAgg7wUCzcVGzVRr6DQc5ZHOCIIWeueyup2elRORYDI5lxj+3D5lSrox2SqaDwSyHOpP3EAE4XcCPiptGi4kmZOpniU9Te3Pyvj4oVuYWU3Bol5GFke+/usnxIWpum7xSpta0AAADyCqKNnLq9JhIgF1V3PCA1o83g/wAq04CVVhPppXNjE57ZMJzQk6Fhc6xTnFRarpQVJRZJUt3BMpNDQjFJTEMtVUMaSdACT0AVRsxZiA+tUbFSu7GQdW0xlSYeENzI4uK47ZXl2VNrR61Soym0ccThI8pVyNA3U7+u9P4nfboX4jl5quvq1im2N6nV6zaTJJiFi7TazXeXeyCiQs8tQSTnGvVCsqN2VHNBAAB0BMGOiE3PVaOmPqF0oOkcxkmhsjJc6ToeR7wkfVS7JELjVPdPQrq0rlafVcgVl7pcXVqY90vJ56rYMWKuDK0uG6SR4ratVZOfF6EoCUJSpdTTko2OTvRa6qZZaROaC2hXs0QMpJ16DM/GEywWY4ddd3VLeLZfh3CBx3yclNaQCY7rQANIk5ydE9o124XS3FXrOkdzBSy3QMZ/5j+lW71V7Msmiamf5r31M+DnHD/aGqzhJePogalhJCRxSNyqPzjzQynJkp46LhaK2EIIlev3w0dVI0zUG7Tjl54wF3vK0CnTLjpCZS9bUNW7vxFsbVcZZZ5wM96s4eseTWnxLuS0UhoJKpdl6bhSLqmTqrnVY91joDAeeENnmVV7UX45zuwo6nIpp8tTbjfN4utNTs2eqNSNAra7LtaxoJAwjQcTz5JtwXKKbZfmTm7mVLvC0g5BBSfa41rV3jmhQTQG8kIQN1q2rjaG5gjcfgdV2cQuAOaTpXTFCStBB5hNLkUzIQTF3bW/8gaY90u8iVvKZkLzwjBfNMe/TqDyxH9FvqIVZI45pIXGvUgQn1HwoT2lxUulptOljdmrHCGhc7JRgSi1vyjigSaiBSgmYzJJ81zvSsW0KxGoa7D1wnLzhTGUdfvRRLyoy1jJPfqMHkcR+DE0/FrZWYWNbwa0eQTiEsJAUlkJ5JoSlKTySBriqG9rSSQ0b1YW20QCqehTl8kEwqkc878aGxsDGNCyPpDrVajG2aztLqtY4QBo1vtvcfZaBv5hbCIE8lSiu2mKloqQC7us44G8Opz8AiHl+kC8bX+CsrWOfjq4QHO0lwGZA4KLsddDnE16ozOk8FEuuwPt1oNWpPZtO/fGgW7gNEAQBkE70jGeV38crQ+BwVY8D1ipFpqkmAo9opgw3zSXUN0c0JXU80JJaGoYIXIHvFCFH1o10ZUycPveixnvO6oQrjlfbG3/AJXrYyNZqjwwhb2johCq+k4+3OoVyahCR1Ys0UasM/JCElU2oVFtP7azjd3zHMMgH4lKhNNWxSBCFLoRcaxySoQVUVscUt3jMdQhCpx+re9HRTdHun5LF7aPPa06c9yB3dyEJ4ny+mvuui1lFgYABhB8SMyuloORQhTV/EWiM0mEQTvz+SEIJRVTmUIQm5v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411229"/>
            <a:ext cx="266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alibri" panose="020F0502020204030204" pitchFamily="34" charset="0"/>
              </a:rPr>
              <a:t>Weyler</a:t>
            </a:r>
            <a:r>
              <a:rPr lang="en-GB" sz="1400" dirty="0" smtClean="0">
                <a:latin typeface="Calibri" panose="020F0502020204030204" pitchFamily="34" charset="0"/>
              </a:rPr>
              <a:t>, Nature 2008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473" y="2766800"/>
            <a:ext cx="272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alibri" panose="020F0502020204030204" pitchFamily="34" charset="0"/>
              </a:rPr>
              <a:t>Krusius</a:t>
            </a:r>
            <a:r>
              <a:rPr lang="en-GB" sz="1400" dirty="0" smtClean="0">
                <a:latin typeface="Calibri" panose="020F0502020204030204" pitchFamily="34" charset="0"/>
              </a:rPr>
              <a:t>, 2006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0583" y="-475885"/>
            <a:ext cx="7688937" cy="4956154"/>
            <a:chOff x="452833" y="314595"/>
            <a:chExt cx="7949522" cy="5205919"/>
          </a:xfrm>
        </p:grpSpPr>
        <p:sp>
          <p:nvSpPr>
            <p:cNvPr id="35" name="Arc 34"/>
            <p:cNvSpPr/>
            <p:nvPr/>
          </p:nvSpPr>
          <p:spPr bwMode="auto">
            <a:xfrm rot="5400000">
              <a:off x="322734" y="939995"/>
              <a:ext cx="4527400" cy="3276600"/>
            </a:xfrm>
            <a:prstGeom prst="arc">
              <a:avLst>
                <a:gd name="adj1" fmla="val 16140531"/>
                <a:gd name="adj2" fmla="val 0"/>
              </a:avLst>
            </a:prstGeom>
            <a:ln w="38100">
              <a:solidFill>
                <a:srgbClr val="096A02"/>
              </a:solidFill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/>
            <p:cNvSpPr/>
            <p:nvPr/>
          </p:nvSpPr>
          <p:spPr bwMode="auto">
            <a:xfrm rot="10800000">
              <a:off x="4605730" y="540890"/>
              <a:ext cx="2667001" cy="4301104"/>
            </a:xfrm>
            <a:prstGeom prst="arc">
              <a:avLst>
                <a:gd name="adj1" fmla="val 16322205"/>
                <a:gd name="adj2" fmla="val 384577"/>
              </a:avLst>
            </a:prstGeom>
            <a:ln w="38100">
              <a:solidFill>
                <a:srgbClr val="096A02"/>
              </a:solidFill>
              <a:headEnd type="none" w="med" len="med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2833" y="1077430"/>
              <a:ext cx="7949522" cy="4443084"/>
              <a:chOff x="114300" y="2142201"/>
              <a:chExt cx="7949522" cy="4488314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>
                <a:off x="4085694" y="4343400"/>
                <a:ext cx="105306" cy="1066800"/>
              </a:xfrm>
              <a:prstGeom prst="straightConnector1">
                <a:avLst/>
              </a:prstGeom>
              <a:solidFill>
                <a:srgbClr val="FF99CC">
                  <a:alpha val="89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" name="Straight Arrow Connector 5"/>
              <p:cNvCxnSpPr/>
              <p:nvPr/>
            </p:nvCxnSpPr>
            <p:spPr bwMode="auto">
              <a:xfrm flipH="1" flipV="1">
                <a:off x="4073680" y="2142201"/>
                <a:ext cx="34123" cy="3886200"/>
              </a:xfrm>
              <a:prstGeom prst="straightConnector1">
                <a:avLst/>
              </a:prstGeom>
              <a:ln w="38100">
                <a:headEnd type="none" w="med" len="med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762000" y="6006830"/>
                <a:ext cx="7239000" cy="12970"/>
              </a:xfrm>
              <a:prstGeom prst="straightConnector1">
                <a:avLst/>
              </a:prstGeom>
              <a:ln w="41275">
                <a:headEnd type="none" w="med" len="med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295400" y="4038600"/>
                <a:ext cx="2830129" cy="1981200"/>
              </a:xfrm>
              <a:prstGeom prst="line">
                <a:avLst/>
              </a:prstGeom>
              <a:ln w="31750" cmpd="sng">
                <a:solidFill>
                  <a:srgbClr val="C00000"/>
                </a:solidFill>
                <a:prstDash val="sysDash"/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4128000" y="3810000"/>
                <a:ext cx="2653800" cy="2196830"/>
              </a:xfrm>
              <a:prstGeom prst="line">
                <a:avLst/>
              </a:prstGeom>
              <a:ln w="31750" cmpd="sng">
                <a:solidFill>
                  <a:srgbClr val="C00000"/>
                </a:solidFill>
                <a:prstDash val="sysDash"/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Freeform 32"/>
              <p:cNvSpPr/>
              <p:nvPr/>
            </p:nvSpPr>
            <p:spPr bwMode="auto">
              <a:xfrm>
                <a:off x="1151008" y="3706238"/>
                <a:ext cx="2827605" cy="2091793"/>
              </a:xfrm>
              <a:custGeom>
                <a:avLst/>
                <a:gdLst>
                  <a:gd name="connsiteX0" fmla="*/ 2827605 w 2827605"/>
                  <a:gd name="connsiteY0" fmla="*/ 0 h 2091793"/>
                  <a:gd name="connsiteX1" fmla="*/ 1300362 w 2827605"/>
                  <a:gd name="connsiteY1" fmla="*/ 1877439 h 2091793"/>
                  <a:gd name="connsiteX2" fmla="*/ 35766 w 2827605"/>
                  <a:gd name="connsiteY2" fmla="*/ 1916349 h 2091793"/>
                  <a:gd name="connsiteX3" fmla="*/ 385962 w 2827605"/>
                  <a:gd name="connsiteY3" fmla="*/ 2062264 h 2091793"/>
                  <a:gd name="connsiteX4" fmla="*/ 794524 w 2827605"/>
                  <a:gd name="connsiteY4" fmla="*/ 1264596 h 2091793"/>
                  <a:gd name="connsiteX5" fmla="*/ 794524 w 2827605"/>
                  <a:gd name="connsiteY5" fmla="*/ 1264596 h 2091793"/>
                  <a:gd name="connsiteX6" fmla="*/ 862618 w 2827605"/>
                  <a:gd name="connsiteY6" fmla="*/ 1478605 h 2091793"/>
                  <a:gd name="connsiteX7" fmla="*/ 755613 w 2827605"/>
                  <a:gd name="connsiteY7" fmla="*/ 1352145 h 209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7605" h="2091793">
                    <a:moveTo>
                      <a:pt x="2827605" y="0"/>
                    </a:moveTo>
                    <a:cubicBezTo>
                      <a:pt x="2296636" y="779024"/>
                      <a:pt x="1765668" y="1558048"/>
                      <a:pt x="1300362" y="1877439"/>
                    </a:cubicBezTo>
                    <a:cubicBezTo>
                      <a:pt x="835055" y="2196831"/>
                      <a:pt x="188166" y="1885545"/>
                      <a:pt x="35766" y="1916349"/>
                    </a:cubicBezTo>
                    <a:cubicBezTo>
                      <a:pt x="-116634" y="1947153"/>
                      <a:pt x="259502" y="2170889"/>
                      <a:pt x="385962" y="2062264"/>
                    </a:cubicBezTo>
                    <a:cubicBezTo>
                      <a:pt x="512422" y="1953639"/>
                      <a:pt x="794524" y="1264596"/>
                      <a:pt x="794524" y="1264596"/>
                    </a:cubicBezTo>
                    <a:lnTo>
                      <a:pt x="794524" y="1264596"/>
                    </a:lnTo>
                    <a:cubicBezTo>
                      <a:pt x="805873" y="1300264"/>
                      <a:pt x="869103" y="1464014"/>
                      <a:pt x="862618" y="1478605"/>
                    </a:cubicBezTo>
                    <a:cubicBezTo>
                      <a:pt x="856133" y="1493197"/>
                      <a:pt x="805873" y="1422671"/>
                      <a:pt x="755613" y="1352145"/>
                    </a:cubicBezTo>
                  </a:path>
                </a:pathLst>
              </a:cu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378022" y="594508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3124200" y="5346970"/>
                <a:ext cx="0" cy="672830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4953000" y="5321030"/>
                <a:ext cx="0" cy="685800"/>
              </a:xfrm>
              <a:prstGeom prst="line">
                <a:avLst/>
              </a:prstGeom>
              <a:ln w="2222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242958" y="2967316"/>
                    <a:ext cx="3016871" cy="660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096A02"/>
                              </a:solidFill>
                              <a:latin typeface="Cambria Math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smtClean="0">
                                      <a:solidFill>
                                        <a:srgbClr val="096A0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rgbClr val="096A02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GB" b="0" i="1" smtClean="0">
                                  <a:solidFill>
                                    <a:srgbClr val="096A02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p>
                          </m:sSup>
                        </m:oMath>
                      </m:oMathPara>
                    </a14:m>
                    <a:endParaRPr lang="en-GB" dirty="0">
                      <a:solidFill>
                        <a:srgbClr val="096A0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2958" y="2967316"/>
                    <a:ext cx="3016871" cy="66077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/>
              <p:cNvSpPr txBox="1"/>
              <p:nvPr/>
            </p:nvSpPr>
            <p:spPr>
              <a:xfrm>
                <a:off x="114300" y="4957053"/>
                <a:ext cx="2362200" cy="55518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Adiabatic</a:t>
                </a:r>
                <a:endParaRPr lang="en-GB" sz="2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24500" y="4976508"/>
                <a:ext cx="2362200" cy="55518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Adiabatic</a:t>
                </a:r>
                <a:endParaRPr lang="en-GB" sz="2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99893" y="4957053"/>
                <a:ext cx="1371601" cy="55518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Frozen</a:t>
                </a:r>
                <a:endParaRPr lang="en-GB" sz="2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326204" y="3387433"/>
                    <a:ext cx="2057743" cy="6273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∼</m:t>
                          </m:r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6204" y="3387433"/>
                    <a:ext cx="2057743" cy="62735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561257" y="6042497"/>
                    <a:ext cx="77655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GB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1257" y="6042497"/>
                    <a:ext cx="776559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717807" y="6045740"/>
                    <a:ext cx="47038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GB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7807" y="6045740"/>
                    <a:ext cx="470385" cy="5847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6572" y="4343400"/>
                <a:ext cx="8013447" cy="1026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</m:acc>
                      <m:r>
                        <a:rPr lang="en-GB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4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sz="4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4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𝜈</m:t>
                          </m:r>
                        </m:sup>
                      </m:sSup>
                      <m:r>
                        <a:rPr lang="en-GB" sz="44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GB" sz="4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4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GB" sz="4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𝑄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4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GB" sz="4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𝜈</m:t>
                          </m:r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/(1+</m:t>
                          </m:r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𝜈</m:t>
                          </m:r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GB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44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2" y="4343400"/>
                <a:ext cx="8013447" cy="10268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10124" y="5607647"/>
                <a:ext cx="5949898" cy="882229"/>
              </a:xfrm>
              <a:prstGeom prst="rect">
                <a:avLst/>
              </a:prstGeom>
              <a:solidFill>
                <a:srgbClr val="99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𝜌</m:t>
                      </m:r>
                      <m:r>
                        <a:rPr lang="en-GB" sz="4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4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4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p>
                          <m: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GB" sz="4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GB" sz="4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4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𝑄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𝑑𝑣</m:t>
                          </m:r>
                          <m: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/(1+</m:t>
                          </m:r>
                          <m: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𝑣𝑧</m:t>
                          </m:r>
                          <m:r>
                            <a:rPr lang="en-GB" sz="4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44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124" y="5607647"/>
                <a:ext cx="5949898" cy="8822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545" y="5546027"/>
            <a:ext cx="299992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Kibble-</a:t>
            </a:r>
            <a:r>
              <a:rPr lang="en-GB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Zurek</a:t>
            </a:r>
            <a:r>
              <a:rPr lang="en-GB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mechanism</a:t>
            </a:r>
            <a:endParaRPr lang="en-GB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3622" y="211425"/>
                <a:ext cx="3674852" cy="68146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FFFF">
                              <a:lumMod val="95000"/>
                            </a:srgbClr>
                          </a:solidFill>
                          <a:latin typeface="Cambria Math"/>
                        </a:rPr>
                        <m:t>1−</m:t>
                      </m:r>
                      <m:box>
                        <m:boxPr>
                          <m:ctrlPr>
                            <a:rPr lang="en-GB" sz="2800" b="0" i="1" smtClean="0">
                              <a:solidFill>
                                <a:srgbClr val="FFFFFF">
                                  <a:lumMod val="95000"/>
                                </a:srgb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rgbClr val="FFFFFF">
                                      <a:lumMod val="9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rgbClr val="FFFFFF">
                                      <a:lumMod val="95000"/>
                                    </a:srgbClr>
                                  </a:solidFill>
                                  <a:latin typeface="Cambria Math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rgbClr val="FFFFFF">
                                          <a:lumMod val="95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FFFF">
                                          <a:lumMod val="95000"/>
                                        </a:srgb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FFFFFF">
                                          <a:lumMod val="95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FFFF">
                                          <a:lumMod val="95000"/>
                                        </a:srgb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FFFFFF">
                                          <a:lumMod val="95000"/>
                                        </a:srgb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GB" sz="2800" b="0" i="1" smtClean="0">
                          <a:solidFill>
                            <a:srgbClr val="FFFFFF">
                              <a:lumMod val="95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rgbClr val="FFFFFF">
                              <a:lumMod val="95000"/>
                            </a:srgbClr>
                          </a:solidFill>
                          <a:latin typeface="Cambria Math"/>
                        </a:rPr>
                        <m:t>𝜖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FFFFFF">
                                  <a:lumMod val="95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FFFFFF">
                                  <a:lumMod val="95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solidFill>
                            <a:srgbClr val="FFFFFF">
                              <a:lumMod val="95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rgbClr val="FFFFFF">
                              <a:lumMod val="95000"/>
                            </a:srgbClr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>
                          <a:solidFill>
                            <a:srgbClr val="FFFFFF">
                              <a:lumMod val="95000"/>
                            </a:srgbClr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FFFFFF">
                                  <a:lumMod val="9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FFFFFF">
                                  <a:lumMod val="95000"/>
                                </a:srgbClr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FFFFFF">
                                  <a:lumMod val="95000"/>
                                </a:srgbClr>
                              </a:solidFill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FFFFFF">
                      <a:lumMod val="95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2" y="211425"/>
                <a:ext cx="3674852" cy="6814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4" descr="http://public.lanl.gov/whz/images/Zurek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47" y="211425"/>
            <a:ext cx="864877" cy="10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68358" y="1387527"/>
            <a:ext cx="1460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latin typeface="Calibri" panose="020F0502020204030204" pitchFamily="34" charset="0"/>
              </a:rPr>
              <a:t>Zurek</a:t>
            </a:r>
            <a:r>
              <a:rPr lang="en-GB" sz="2000" dirty="0" smtClean="0">
                <a:latin typeface="Calibri" panose="020F0502020204030204" pitchFamily="34" charset="0"/>
              </a:rPr>
              <a:t> Nature 317 </a:t>
            </a:r>
            <a:r>
              <a:rPr lang="en-GB" sz="2000" dirty="0">
                <a:latin typeface="Calibri" panose="020F0502020204030204" pitchFamily="34" charset="0"/>
              </a:rPr>
              <a:t>(1985</a:t>
            </a:r>
            <a:r>
              <a:rPr lang="en-GB" sz="2000" dirty="0" smtClean="0">
                <a:latin typeface="Calibri" panose="020F0502020204030204" pitchFamily="34" charset="0"/>
              </a:rPr>
              <a:t>) 505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9352" y="3834810"/>
            <a:ext cx="76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69" y="2659322"/>
            <a:ext cx="4842557" cy="407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724400" cy="24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505200"/>
            <a:ext cx="36576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KZ scaling with the quench speed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3657600" cy="584775"/>
          </a:xfrm>
          <a:prstGeom prst="rect">
            <a:avLst/>
          </a:prstGeom>
          <a:solidFill>
            <a:srgbClr val="096A0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Too few defects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50" y="228600"/>
            <a:ext cx="4462481" cy="139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9" y="1015425"/>
            <a:ext cx="424537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Adiabatic at </a:t>
            </a:r>
            <a:r>
              <a:rPr lang="en-GB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freeze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4245373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efects without a  condensate?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436" y="4572000"/>
                <a:ext cx="7924800" cy="8901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4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GB" sz="4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𝒆𝒒</m:t>
                        </m:r>
                      </m:sub>
                    </m:sSub>
                    <m:r>
                      <a:rPr lang="en-GB" sz="4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sz="4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GB" sz="4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GB" sz="4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4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sz="4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𝑓𝑟𝑒𝑒𝑧𝑒</m:t>
                        </m:r>
                      </m:sub>
                    </m:sSub>
                  </m:oMath>
                </a14:m>
                <a:r>
                  <a:rPr lang="en-GB" sz="4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 is relevant</a:t>
                </a:r>
                <a:endParaRPr lang="en-GB" sz="48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6" y="4572000"/>
                <a:ext cx="7924800" cy="890180"/>
              </a:xfrm>
              <a:prstGeom prst="rect">
                <a:avLst/>
              </a:prstGeom>
              <a:blipFill rotWithShape="1">
                <a:blip r:embed="rId2"/>
                <a:stretch>
                  <a:fillRect t="-14384" b="-30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 bwMode="auto">
          <a:xfrm>
            <a:off x="2782409" y="2876786"/>
            <a:ext cx="3548855" cy="1371600"/>
          </a:xfrm>
          <a:prstGeom prst="downArrow">
            <a:avLst/>
          </a:prstGeom>
          <a:solidFill>
            <a:schemeClr val="bg2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951625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alibri" panose="020F0502020204030204" pitchFamily="34" charset="0"/>
              </a:rPr>
              <a:t>Chesler</a:t>
            </a:r>
            <a:r>
              <a:rPr lang="en-GB" sz="2000" dirty="0" smtClean="0">
                <a:latin typeface="Calibri" panose="020F0502020204030204" pitchFamily="34" charset="0"/>
              </a:rPr>
              <a:t>, AGG, Liu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Issues with KZ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0"/>
            <a:ext cx="4572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Too many defects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951625"/>
            <a:ext cx="4155868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Phys. Rev. X 5,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021015 (2015)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176" y="707886"/>
            <a:ext cx="525382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Scaling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198" y="0"/>
            <a:ext cx="525382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Linear response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" y="0"/>
            <a:ext cx="388620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Slow Quenches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" y="707886"/>
                <a:ext cx="3886202" cy="70788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𝐭</m:t>
                      </m:r>
                      <m:r>
                        <a:rPr lang="en-GB" sz="4000" b="1" i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𝐭</m:t>
                          </m:r>
                        </m:e>
                        <m:sub>
                          <m:r>
                            <a:rPr lang="en-GB" sz="4000" b="1" i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𝐟𝐫𝐞𝐞𝐳𝐞</m:t>
                          </m:r>
                        </m:sub>
                      </m:sSub>
                    </m:oMath>
                  </m:oMathPara>
                </a14:m>
                <a:endParaRPr lang="en-GB" sz="40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07886"/>
                <a:ext cx="3886202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 bwMode="auto">
          <a:xfrm>
            <a:off x="18485" y="3009900"/>
            <a:ext cx="8686800" cy="381000"/>
          </a:xfrm>
          <a:prstGeom prst="rightArrow">
            <a:avLst/>
          </a:prstGeom>
          <a:solidFill>
            <a:schemeClr val="accent6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315183"/>
            <a:ext cx="2399895" cy="584775"/>
          </a:xfrm>
          <a:prstGeom prst="rect">
            <a:avLst/>
          </a:prstGeom>
          <a:solidFill>
            <a:srgbClr val="3A79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Frozen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295" y="2315182"/>
            <a:ext cx="281980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Coarsening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4100" y="2315183"/>
            <a:ext cx="2552700" cy="584775"/>
          </a:xfrm>
          <a:prstGeom prst="rect">
            <a:avLst/>
          </a:prstGeom>
          <a:solidFill>
            <a:srgbClr val="8EA4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Adiabatic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31522"/>
            <a:ext cx="2399896" cy="584775"/>
          </a:xfrm>
          <a:prstGeom prst="rect">
            <a:avLst/>
          </a:prstGeom>
          <a:solidFill>
            <a:srgbClr val="3A79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Frozen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4296" y="1727774"/>
            <a:ext cx="5372504" cy="584775"/>
          </a:xfrm>
          <a:prstGeom prst="rect">
            <a:avLst/>
          </a:prstGeom>
          <a:solidFill>
            <a:srgbClr val="8EA4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Adiabatic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85983" y="3179954"/>
                <a:ext cx="1438214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𝑓𝑟𝑒𝑒𝑧𝑒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983" y="3179954"/>
                <a:ext cx="1438214" cy="6242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18588" y="3114316"/>
                <a:ext cx="82189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588" y="3114316"/>
                <a:ext cx="821892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>
            <a:off x="3314296" y="3289341"/>
            <a:ext cx="0" cy="272686"/>
          </a:xfrm>
          <a:prstGeom prst="line">
            <a:avLst/>
          </a:prstGeom>
          <a:ln w="73025">
            <a:headEnd type="none" w="med" len="med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6166932" y="3289341"/>
            <a:ext cx="0" cy="272686"/>
          </a:xfrm>
          <a:prstGeom prst="line">
            <a:avLst/>
          </a:prstGeom>
          <a:ln w="73025">
            <a:headEnd type="none" w="med" len="med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1727774"/>
            <a:ext cx="914400" cy="584775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KZ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2312549"/>
            <a:ext cx="91440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1934" y="4973303"/>
                <a:ext cx="5852993" cy="940770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GB" sz="4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en-GB" sz="4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GB" sz="4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4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4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48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sz="4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𝛾</m:t>
                          </m:r>
                        </m:sup>
                      </m:sSup>
                      <m:sSub>
                        <m:sSubPr>
                          <m:ctrlPr>
                            <a:rPr lang="en-GB" sz="4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𝐾𝑍</m:t>
                          </m:r>
                        </m:sub>
                      </m:sSub>
                    </m:oMath>
                  </m:oMathPara>
                </a14:m>
                <a:endParaRPr lang="en-GB" sz="4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34" y="4973303"/>
                <a:ext cx="5852993" cy="9407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0480" y="5700424"/>
                <a:ext cx="2107628" cy="74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𝛾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/>
                            </a:rPr>
                            <m:t>𝜈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2(1+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480" y="5700424"/>
                <a:ext cx="2107628" cy="7442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54216" y="5239372"/>
                <a:ext cx="2489784" cy="52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𝑅</m:t>
                      </m:r>
                      <m:r>
                        <a:rPr lang="en-GB" sz="24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sub>
                            <m:sup/>
                          </m:sSubSup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16" y="5239372"/>
                <a:ext cx="2489784" cy="5263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09800" y="3756394"/>
                <a:ext cx="5844311" cy="10697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4000" i="1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4000" i="1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𝑓𝑟𝑒𝑒𝑧𝑒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4000" b="0" i="1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 ∼ 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4000" b="0" i="1" smtClean="0">
                                          <a:solidFill>
                                            <a:schemeClr val="accent5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4000" b="0" i="0" smtClean="0">
                                          <a:solidFill>
                                            <a:schemeClr val="accent5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GB" sz="4000" b="0" i="1" smtClean="0">
                                          <a:solidFill>
                                            <a:schemeClr val="accent5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  <m:r>
                                    <a:rPr lang="en-GB" sz="4000" b="0" i="1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sup>
                          </m:sSup>
                        </m:e>
                      </m:box>
                    </m:oMath>
                  </m:oMathPara>
                </a14:m>
                <a:endParaRPr lang="en-GB" sz="4000" dirty="0">
                  <a:solidFill>
                    <a:schemeClr val="accent5">
                      <a:lumMod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56394"/>
                <a:ext cx="5844311" cy="10697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44588" y="6444667"/>
                <a:ext cx="2299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Λ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𝜈</m:t>
                      </m:r>
                      <m:r>
                        <a:rPr lang="en-GB" sz="2000" b="0" i="1" smtClean="0">
                          <a:latin typeface="Cambria Math"/>
                        </a:rPr>
                        <m:t>−2</m:t>
                      </m:r>
                      <m:r>
                        <a:rPr lang="en-GB" sz="2000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GB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588" y="6444667"/>
                <a:ext cx="2299412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21934" y="5914073"/>
                <a:ext cx="5866245" cy="9307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480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48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48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GB" sz="48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GB" sz="48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4800" b="0" i="1" smtClean="0">
                                      <a:solidFill>
                                        <a:srgbClr val="8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sz="4800" b="0" i="1" smtClean="0">
                                  <a:solidFill>
                                    <a:srgbClr val="80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48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34" y="5914073"/>
                <a:ext cx="5866245" cy="9307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" y="914400"/>
            <a:ext cx="9029700" cy="28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3" y="3733800"/>
            <a:ext cx="8932069" cy="251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6172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Calibri" panose="020F0502020204030204" pitchFamily="34" charset="0"/>
              </a:rPr>
              <a:t>t</a:t>
            </a:r>
            <a:r>
              <a:rPr lang="en-GB" baseline="-25000" dirty="0" err="1" smtClean="0">
                <a:latin typeface="Calibri" panose="020F0502020204030204" pitchFamily="34" charset="0"/>
              </a:rPr>
              <a:t>eq</a:t>
            </a:r>
            <a:r>
              <a:rPr lang="en-GB" dirty="0" smtClean="0">
                <a:latin typeface="Calibri" panose="020F0502020204030204" pitchFamily="34" charset="0"/>
              </a:rPr>
              <a:t> is the relevant scale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25146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Numerics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52399"/>
            <a:ext cx="5867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U(1) theory with a gravity dual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393686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2437" y="513953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Abeles, Cohen, Cullen, Phys. Rev.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., 17, 632 (1966)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2437" y="614254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A.M. Goldman, Dynes,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Tinkham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37625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Thin Films?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5638800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Crow, Parks, Douglass, Jensen,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Giaver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Zeller.... </a:t>
            </a:r>
          </a:p>
        </p:txBody>
      </p:sp>
    </p:spTree>
    <p:extLst>
      <p:ext uri="{BB962C8B-B14F-4D97-AF65-F5344CB8AC3E}">
        <p14:creationId xmlns:p14="http://schemas.microsoft.com/office/powerpoint/2010/main" val="3893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533900" cy="44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8865" y="3827777"/>
            <a:ext cx="137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Adiabatic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0591" y="5044997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Non adiabatic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74034" cy="38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0044"/>
            <a:ext cx="2924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09" y="1118087"/>
            <a:ext cx="34385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399" y="152399"/>
            <a:ext cx="373380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Slow quenches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49" y="0"/>
            <a:ext cx="4743450" cy="52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0690" y="5410200"/>
            <a:ext cx="4534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990000"/>
                </a:solidFill>
                <a:latin typeface="Calibri" panose="020F0502020204030204" pitchFamily="34" charset="0"/>
              </a:rPr>
              <a:t>~</a:t>
            </a:r>
            <a:r>
              <a:rPr lang="en-GB" sz="36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25 times less defects than KZ prediction!!</a:t>
            </a:r>
            <a:endParaRPr lang="en-GB" sz="3600" dirty="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687" y="5638800"/>
            <a:ext cx="3166601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Relevant for </a:t>
            </a:r>
            <a:r>
              <a:rPr lang="en-GB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He,                   materials ?</a:t>
            </a:r>
            <a:endParaRPr lang="en-GB" baseline="30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331102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Slow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1446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Fast</a:t>
            </a:r>
            <a:endParaRPr lang="en-GB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91" y="76200"/>
            <a:ext cx="313919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Slow</a:t>
            </a:r>
            <a:endParaRPr lang="en-GB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092" y="2500378"/>
            <a:ext cx="3170504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Fast</a:t>
            </a:r>
            <a:endParaRPr lang="en-GB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848" y="907197"/>
                <a:ext cx="3142440" cy="8148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𝜌</m:t>
                      </m:r>
                      <m:r>
                        <a:rPr lang="en-GB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𝐾𝑍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𝑙𝑜𝑔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𝑄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  <m:r>
                                        <a:rPr lang="en-GB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8" y="907197"/>
                <a:ext cx="3142440" cy="8148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848" y="3337821"/>
                <a:ext cx="3173748" cy="15218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𝜌</m:t>
                      </m:r>
                      <m:r>
                        <a:rPr lang="en-GB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⁡(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8" y="3337821"/>
                <a:ext cx="3173748" cy="15218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092" y="4863624"/>
                <a:ext cx="3139196" cy="6242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=1−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92" y="4863624"/>
                <a:ext cx="3139196" cy="6242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9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758" y="3352800"/>
            <a:ext cx="35052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 of equilibrium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Quantum Information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538" y="5638800"/>
            <a:ext cx="3489296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Emergent quantum matter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4249" y="3048000"/>
            <a:ext cx="494968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Thermalization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steady non-thermal, dynamical transitions  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700355"/>
            <a:ext cx="5029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Many-body </a:t>
            </a:r>
            <a:r>
              <a:rPr lang="en-GB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Efimov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 condensed matter, topology  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2091" y="4267200"/>
            <a:ext cx="4936766" cy="1138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Bounds on transport                 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</a:rPr>
              <a:t>“Universal quantum constraints on the butterfly </a:t>
            </a:r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effect” D. </a:t>
            </a:r>
            <a:r>
              <a:rPr lang="en-GB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Berenstein</a:t>
            </a:r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 AGG,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</a:rPr>
              <a:t>1510.08870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034" y="152400"/>
            <a:ext cx="3489298" cy="2246768"/>
            <a:chOff x="160515" y="152400"/>
            <a:chExt cx="3489298" cy="2246768"/>
          </a:xfrm>
        </p:grpSpPr>
        <p:sp>
          <p:nvSpPr>
            <p:cNvPr id="9" name="TextBox 8"/>
            <p:cNvSpPr txBox="1"/>
            <p:nvPr/>
          </p:nvSpPr>
          <p:spPr>
            <a:xfrm>
              <a:off x="160516" y="152400"/>
              <a:ext cx="3489297" cy="107721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Materials          </a:t>
              </a:r>
              <a:r>
                <a:rPr lang="en-GB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nano</a:t>
              </a:r>
              <a:r>
                <a:rPr lang="en-GB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-design</a:t>
              </a:r>
              <a:endParaRPr lang="en-GB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0516" y="1229618"/>
              <a:ext cx="3489297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Interfaces</a:t>
              </a:r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515" y="1814393"/>
              <a:ext cx="3489297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Heterostructures</a:t>
              </a:r>
              <a:endParaRPr lang="en-GB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86" y="76200"/>
            <a:ext cx="5233014" cy="272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28800" y="2362200"/>
            <a:ext cx="5791200" cy="914400"/>
          </a:xfrm>
          <a:prstGeom prst="rect">
            <a:avLst/>
          </a:prstGeom>
          <a:solidFill>
            <a:srgbClr val="7030A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THANKS!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28800" y="3276600"/>
            <a:ext cx="5791200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7030A0"/>
                </a:solidFill>
                <a:latin typeface="Arial Rounded MT Bold" pitchFamily="34" charset="0"/>
              </a:rPr>
              <a:t>感谢您的关注</a:t>
            </a:r>
            <a:endParaRPr lang="en-US" sz="54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88" y="5862"/>
            <a:ext cx="845820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Can disorder enhance superconductivity? 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723" y="5191706"/>
            <a:ext cx="4100144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Anderson theorem is all but a theorem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329" y="5215686"/>
            <a:ext cx="4103077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Be careful with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BCS+Perturbation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24" y="4176043"/>
            <a:ext cx="4111868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Anderson theorem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862" y="4883929"/>
            <a:ext cx="4094283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Anderson</a:t>
            </a:r>
            <a:r>
              <a:rPr lang="de-DE" sz="14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J. Phys. Chem. Solids 11, 26 (1959</a:t>
            </a:r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4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447" y="3817518"/>
            <a:ext cx="412359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Gor'kov</a:t>
            </a:r>
            <a:r>
              <a: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Abrikosov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191" y="4169246"/>
            <a:ext cx="412066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Weak localization 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2191" y="4877132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Maekawa</a:t>
            </a:r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S, Fukuyama H, </a:t>
            </a:r>
            <a:r>
              <a:rPr lang="en-GB" sz="16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1982 </a:t>
            </a:r>
            <a:endParaRPr lang="en-GB" sz="16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2189" y="3837188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Finkelstein A M, 1987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7587" y="1132582"/>
            <a:ext cx="4094285" cy="1077218"/>
            <a:chOff x="4413738" y="144849"/>
            <a:chExt cx="4094285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Numerics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Trivedi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Meir…..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5862" y="2209800"/>
            <a:ext cx="4082558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trong coupling and disorder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52191" y="1132582"/>
            <a:ext cx="4094285" cy="1077218"/>
            <a:chOff x="4413738" y="144849"/>
            <a:chExt cx="4094285" cy="1077218"/>
          </a:xfrm>
        </p:grpSpPr>
        <p:sp>
          <p:nvSpPr>
            <p:cNvPr id="27" name="TextBox 26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Experiments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Pratap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Sacepe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46329" y="2209800"/>
            <a:ext cx="4100145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disorder and no weak coupling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6329" y="3287018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Abeles,… 60’s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794" y="3288323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AGG,Tezuka</a:t>
            </a:r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2011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" y="58973"/>
            <a:ext cx="2527784" cy="2777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10" y="0"/>
            <a:ext cx="326458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6256" y="2363267"/>
            <a:ext cx="29718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Many body </a:t>
            </a:r>
            <a:r>
              <a:rPr lang="en-GB" dirty="0" err="1" smtClean="0">
                <a:solidFill>
                  <a:schemeClr val="bg1"/>
                </a:solidFill>
              </a:rPr>
              <a:t>Efimov</a:t>
            </a:r>
            <a:r>
              <a:rPr lang="en-GB" dirty="0" smtClean="0">
                <a:solidFill>
                  <a:schemeClr val="bg1"/>
                </a:solidFill>
              </a:rPr>
              <a:t> Physics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11011"/>
            <a:ext cx="3898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6736500" y="2487011"/>
            <a:ext cx="807300" cy="3048000"/>
          </a:xfrm>
          <a:prstGeom prst="straightConnector1">
            <a:avLst/>
          </a:prstGeom>
          <a:solidFill>
            <a:srgbClr val="FF99CC">
              <a:alpha val="89000"/>
            </a:srgbClr>
          </a:solidFill>
          <a:ln w="571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2" descr="http://cat.phys.s.u-tokyo.ac.jp/~endo/face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71314"/>
            <a:ext cx="1081777" cy="11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56714"/>
            <a:ext cx="1146645" cy="114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0" y="3048000"/>
            <a:ext cx="121819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69272"/>
            <a:ext cx="1827730" cy="168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34" y="5867400"/>
            <a:ext cx="3162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947" y="4635689"/>
            <a:ext cx="184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Efimov</a:t>
            </a:r>
            <a:r>
              <a:rPr lang="en-GB" sz="2400" dirty="0" smtClean="0"/>
              <a:t> 70’s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3819525"/>
            <a:ext cx="2829434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Bound states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3363" y="4611914"/>
            <a:ext cx="2817507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Scaling 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1004"/>
            <a:ext cx="6134100" cy="537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3063"/>
            <a:ext cx="17526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RGM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52400"/>
            <a:ext cx="5715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Born-Oppenheimer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884189"/>
            <a:ext cx="3810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Strongly coupled                                           field </a:t>
            </a:r>
            <a:r>
              <a:rPr lang="en-US" sz="2800" dirty="0" smtClean="0">
                <a:solidFill>
                  <a:schemeClr val="accent1">
                    <a:lumMod val="90000"/>
                  </a:schemeClr>
                </a:solidFill>
              </a:rPr>
              <a:t>theory in d</a:t>
            </a:r>
            <a:endParaRPr lang="en-US" sz="28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1828800"/>
            <a:ext cx="3810000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N=4 Super-Yang Mills</a:t>
            </a:r>
          </a:p>
          <a:p>
            <a:pPr algn="ctr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CFT</a:t>
            </a:r>
            <a:endParaRPr lang="pt-PT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586454" y="1838296"/>
            <a:ext cx="3352800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 de Sitter space</a:t>
            </a:r>
          </a:p>
          <a:p>
            <a:pPr algn="ctr"/>
            <a:r>
              <a:rPr lang="en-GB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AdS</a:t>
            </a:r>
            <a:endParaRPr lang="pt-PT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586454" y="873417"/>
            <a:ext cx="33528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accent1">
                    <a:lumMod val="90000"/>
                  </a:schemeClr>
                </a:solidFill>
              </a:rPr>
              <a:t>Weakly 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coupled                                           </a:t>
            </a:r>
            <a:r>
              <a:rPr lang="en-US" sz="2800" dirty="0" smtClean="0">
                <a:solidFill>
                  <a:schemeClr val="accent1">
                    <a:lumMod val="90000"/>
                  </a:schemeClr>
                </a:solidFill>
              </a:rPr>
              <a:t>gravity  in d+1</a:t>
            </a:r>
            <a:endParaRPr lang="en-US" sz="28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24" name="Seta para a esquerda e para a direita 23"/>
          <p:cNvSpPr/>
          <p:nvPr/>
        </p:nvSpPr>
        <p:spPr bwMode="auto">
          <a:xfrm>
            <a:off x="3967701" y="1419196"/>
            <a:ext cx="1447800" cy="838200"/>
          </a:xfrm>
          <a:prstGeom prst="leftRightArrow">
            <a:avLst/>
          </a:prstGeom>
          <a:solidFill>
            <a:schemeClr val="accent1">
              <a:lumMod val="5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0" y="1325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AdS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/CFT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Maldacena1997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988" y="5867400"/>
            <a:ext cx="9144000" cy="1107997"/>
            <a:chOff x="0" y="5410200"/>
            <a:chExt cx="9144000" cy="1107997"/>
          </a:xfrm>
        </p:grpSpPr>
        <p:sp>
          <p:nvSpPr>
            <p:cNvPr id="13" name="CaixaDeTexto 9"/>
            <p:cNvSpPr txBox="1"/>
            <p:nvPr/>
          </p:nvSpPr>
          <p:spPr>
            <a:xfrm>
              <a:off x="0" y="5410200"/>
              <a:ext cx="4648200" cy="107721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CCFF"/>
                  </a:solidFill>
                </a:rPr>
                <a:t>Easy to compute in the gravity dual </a:t>
              </a:r>
              <a:endParaRPr lang="pt-PT" dirty="0">
                <a:solidFill>
                  <a:srgbClr val="FFCCFF"/>
                </a:solidFill>
              </a:endParaRPr>
            </a:p>
          </p:txBody>
        </p:sp>
        <p:sp>
          <p:nvSpPr>
            <p:cNvPr id="14" name="CaixaDeTexto 10"/>
            <p:cNvSpPr txBox="1"/>
            <p:nvPr/>
          </p:nvSpPr>
          <p:spPr>
            <a:xfrm>
              <a:off x="6172200" y="5410200"/>
              <a:ext cx="2971800" cy="107721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CCFF"/>
                  </a:solidFill>
                </a:rPr>
                <a:t>Detailed dictionary</a:t>
              </a:r>
              <a:endParaRPr lang="pt-PT" dirty="0">
                <a:solidFill>
                  <a:srgbClr val="FFCCFF"/>
                </a:solidFill>
              </a:endParaRPr>
            </a:p>
          </p:txBody>
        </p:sp>
        <p:sp>
          <p:nvSpPr>
            <p:cNvPr id="15" name="CaixaDeTexto 15"/>
            <p:cNvSpPr txBox="1"/>
            <p:nvPr/>
          </p:nvSpPr>
          <p:spPr>
            <a:xfrm>
              <a:off x="4648200" y="5410201"/>
              <a:ext cx="1524000" cy="1107996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dirty="0" smtClean="0">
                  <a:solidFill>
                    <a:srgbClr val="7030A0"/>
                  </a:solidFill>
                </a:rPr>
                <a:t>&amp;</a:t>
              </a:r>
              <a:endParaRPr lang="pt-PT" sz="6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017" y="3203247"/>
            <a:ext cx="9072438" cy="2182309"/>
            <a:chOff x="22529" y="2074984"/>
            <a:chExt cx="9072438" cy="2182309"/>
          </a:xfrm>
        </p:grpSpPr>
        <p:sp>
          <p:nvSpPr>
            <p:cNvPr id="18" name="CaixaDeTexto 4"/>
            <p:cNvSpPr txBox="1"/>
            <p:nvPr/>
          </p:nvSpPr>
          <p:spPr>
            <a:xfrm>
              <a:off x="2346960" y="2105763"/>
              <a:ext cx="6746019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95000"/>
                    </a:schemeClr>
                  </a:solidFill>
                </a:rPr>
                <a:t>QCD Quark gluon plasma</a:t>
              </a:r>
              <a:endParaRPr lang="pt-PT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CaixaDeTexto 5"/>
            <p:cNvSpPr txBox="1"/>
            <p:nvPr/>
          </p:nvSpPr>
          <p:spPr>
            <a:xfrm>
              <a:off x="2311179" y="2834317"/>
              <a:ext cx="6781800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95000"/>
                    </a:schemeClr>
                  </a:solidFill>
                </a:rPr>
                <a:t>Holographic superconductivity </a:t>
              </a:r>
              <a:endParaRPr lang="pt-PT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CaixaDeTexto 7"/>
            <p:cNvSpPr txBox="1"/>
            <p:nvPr/>
          </p:nvSpPr>
          <p:spPr>
            <a:xfrm>
              <a:off x="42407" y="2074984"/>
              <a:ext cx="2057400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bg1">
                      <a:lumMod val="95000"/>
                    </a:schemeClr>
                  </a:solidFill>
                </a:rPr>
                <a:t>2003</a:t>
              </a:r>
              <a:endParaRPr lang="pt-PT" sz="3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CaixaDeTexto 8"/>
            <p:cNvSpPr txBox="1"/>
            <p:nvPr/>
          </p:nvSpPr>
          <p:spPr>
            <a:xfrm>
              <a:off x="42407" y="2834317"/>
              <a:ext cx="2057400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bg1">
                      <a:lumMod val="95000"/>
                    </a:schemeClr>
                  </a:solidFill>
                </a:rPr>
                <a:t>2008</a:t>
              </a:r>
              <a:endParaRPr lang="pt-PT" sz="3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CaixaDeTexto 12"/>
            <p:cNvSpPr txBox="1"/>
            <p:nvPr/>
          </p:nvSpPr>
          <p:spPr>
            <a:xfrm>
              <a:off x="22529" y="3610962"/>
              <a:ext cx="2057400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bg1">
                      <a:lumMod val="95000"/>
                    </a:schemeClr>
                  </a:solidFill>
                </a:rPr>
                <a:t>2012</a:t>
              </a:r>
              <a:endParaRPr lang="pt-PT" sz="3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CaixaDeTexto 13"/>
            <p:cNvSpPr txBox="1"/>
            <p:nvPr/>
          </p:nvSpPr>
          <p:spPr>
            <a:xfrm>
              <a:off x="2313167" y="3610962"/>
              <a:ext cx="6781800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95000"/>
                    </a:schemeClr>
                  </a:solidFill>
                </a:rPr>
                <a:t>Quantum criticality, non-equilibrium..  </a:t>
              </a:r>
              <a:endParaRPr lang="pt-PT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38175"/>
            <a:ext cx="80200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77040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27680"/>
            <a:ext cx="4223193" cy="281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4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82" y="1828800"/>
            <a:ext cx="5257799" cy="37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3762" y="845640"/>
            <a:ext cx="4634739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Shape Resonances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705" y="5557947"/>
            <a:ext cx="4800855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Blatt, Thompson, Phys.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 5, 6 (1963) 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762" y="76199"/>
            <a:ext cx="463473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Thin Films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0586" y="2743200"/>
            <a:ext cx="354888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Fluctuations?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0586" y="3505200"/>
            <a:ext cx="3548887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4E1A48"/>
                </a:solidFill>
              </a:rPr>
              <a:t>Charge neutrality?</a:t>
            </a:r>
            <a:endParaRPr lang="en-GB" sz="4000" dirty="0">
              <a:solidFill>
                <a:srgbClr val="4E1A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587" y="4876800"/>
            <a:ext cx="354888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Substrate?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83975"/>
            <a:ext cx="2562099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800000"/>
                </a:solidFill>
              </a:rPr>
              <a:t>&gt;10T</a:t>
            </a:r>
            <a:r>
              <a:rPr lang="en-GB" sz="5400" baseline="-25000" dirty="0" smtClean="0">
                <a:solidFill>
                  <a:srgbClr val="800000"/>
                </a:solidFill>
              </a:rPr>
              <a:t>c</a:t>
            </a:r>
            <a:r>
              <a:rPr lang="en-GB" sz="5400" dirty="0" smtClean="0">
                <a:solidFill>
                  <a:srgbClr val="800000"/>
                </a:solidFill>
              </a:rPr>
              <a:t>!</a:t>
            </a:r>
            <a:endParaRPr lang="en-GB" sz="5400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" y="6519446"/>
            <a:ext cx="842771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Bermudez, AGG, Phys</a:t>
            </a:r>
            <a:r>
              <a:rPr lang="en-GB" sz="1600" dirty="0">
                <a:solidFill>
                  <a:schemeClr val="accent5">
                    <a:lumMod val="25000"/>
                  </a:schemeClr>
                </a:solidFill>
              </a:rPr>
              <a:t>. Rev. B 89, 064508 (2014) 89, 024510 (2014</a:t>
            </a:r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en-GB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0586" y="5733772"/>
            <a:ext cx="35488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a-DK" sz="1800" dirty="0" smtClean="0">
                <a:solidFill>
                  <a:schemeClr val="accent5">
                    <a:lumMod val="25000"/>
                  </a:schemeClr>
                </a:solidFill>
              </a:rPr>
              <a:t>Yu, et al.,Rev</a:t>
            </a:r>
            <a:r>
              <a:rPr lang="da-DK" sz="1800" dirty="0">
                <a:solidFill>
                  <a:schemeClr val="accent5">
                    <a:lumMod val="25000"/>
                  </a:schemeClr>
                </a:solidFill>
              </a:rPr>
              <a:t>. B 14, 996 (1976)</a:t>
            </a:r>
            <a:endParaRPr lang="en-GB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53780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606053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222262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385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33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7" y="2209800"/>
            <a:ext cx="39939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5030763" cy="9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4953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Multifractal eigenstates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937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Anderson Metal-Insulator Transitions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71246"/>
            <a:ext cx="49529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Wegner, Aoki,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Castellani</a:t>
            </a:r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Efetov</a:t>
            </a:r>
            <a:endParaRPr lang="en-GB" sz="20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96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Experimental tests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7727" y="905287"/>
            <a:ext cx="482492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STM in thin films log</a:t>
            </a:r>
            <a:r>
              <a:rPr lang="en-GB" sz="2800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distribution  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865" y="1981200"/>
            <a:ext cx="4801481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</a:rPr>
              <a:t>Transport to test higher global Tc</a:t>
            </a:r>
            <a:endParaRPr lang="en-GB" sz="28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727" y="3429000"/>
            <a:ext cx="475527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10000"/>
                  </a:schemeClr>
                </a:solidFill>
              </a:rPr>
              <a:t>L ~ 5-10nm?</a:t>
            </a:r>
            <a:endParaRPr lang="en-GB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862" y="1195479"/>
            <a:ext cx="2971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Disorder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9718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Nano engineering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724" y="5297795"/>
            <a:ext cx="32238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Enhancement?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341203"/>
            <a:ext cx="27813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Only in boring materials?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928" y="6133348"/>
            <a:ext cx="14243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MgB</a:t>
            </a:r>
            <a:r>
              <a:rPr lang="en-GB" baseline="-25000" dirty="0" smtClean="0">
                <a:solidFill>
                  <a:srgbClr val="C00000"/>
                </a:solidFill>
              </a:rPr>
              <a:t>2</a:t>
            </a:r>
            <a:r>
              <a:rPr lang="en-GB" dirty="0" smtClean="0">
                <a:solidFill>
                  <a:srgbClr val="C00000"/>
                </a:solidFill>
              </a:rPr>
              <a:t>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6067" y="5105400"/>
            <a:ext cx="1447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FeSe</a:t>
            </a:r>
            <a:r>
              <a:rPr lang="en-GB" dirty="0" smtClean="0">
                <a:solidFill>
                  <a:srgbClr val="C00000"/>
                </a:solidFill>
              </a:rPr>
              <a:t>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724" y="5879812"/>
            <a:ext cx="32238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Sure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862" y="4479430"/>
            <a:ext cx="321798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Conclusion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2088"/>
            <a:ext cx="3748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367088" cy="53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953760"/>
            <a:ext cx="381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A.M. Goldman et al.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830648"/>
            <a:ext cx="33670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PRL 62 2180 (1989)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PRB 47 5931 (1993)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142999"/>
            <a:ext cx="17144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Smoother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512088"/>
            <a:ext cx="169938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Thinner 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1828799"/>
            <a:ext cx="171449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Disordered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76" y="3143029"/>
            <a:ext cx="167132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3676" y="2558254"/>
            <a:ext cx="16713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298" y="4358639"/>
            <a:ext cx="18288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(anti)Vortex unbinding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160" y="1747134"/>
            <a:ext cx="4266817" cy="31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670868" y="5468205"/>
            <a:ext cx="434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Xue</a:t>
            </a:r>
            <a:r>
              <a:rPr lang="en-GB" sz="2000" dirty="0" smtClean="0"/>
              <a:t> et al., Science 306, 1915 (2004) </a:t>
            </a:r>
            <a:endParaRPr lang="pt-P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" y="1752600"/>
            <a:ext cx="4114800" cy="31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6200" y="5460048"/>
            <a:ext cx="44196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Shih et al., Science 324, 1314 (2009)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228600"/>
            <a:ext cx="3048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2000 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971800" y="228600"/>
            <a:ext cx="61722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Atomic</a:t>
            </a:r>
            <a:r>
              <a:rPr lang="pt-PT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scale</a:t>
            </a:r>
            <a:r>
              <a:rPr lang="pt-PT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control </a:t>
            </a:r>
            <a:endParaRPr lang="pt-PT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80840" y="3124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Pb</a:t>
            </a:r>
            <a:endParaRPr lang="pt-PT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38850"/>
            <a:ext cx="893806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Size effects but not higher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Tc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152400"/>
            <a:ext cx="67360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840"/>
            <a:ext cx="2594308" cy="63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20" y="3886200"/>
            <a:ext cx="26781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96" y="2057400"/>
            <a:ext cx="271272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Epitaxial growth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96" y="5562600"/>
            <a:ext cx="27432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Impurities?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3054960" cy="30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00" y="5030730"/>
            <a:ext cx="1530506" cy="1598670"/>
            <a:chOff x="-152400" y="2667000"/>
            <a:chExt cx="2057400" cy="179849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667000"/>
              <a:ext cx="1213498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-152400" y="3757612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latin typeface="Calibri" panose="020F0502020204030204" pitchFamily="34" charset="0"/>
                </a:rPr>
                <a:t>Xue</a:t>
              </a:r>
              <a:endParaRPr lang="en-GB" sz="16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Tsinghua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3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25736</TotalTime>
  <Words>2107</Words>
  <Application>Microsoft Office PowerPoint</Application>
  <PresentationFormat>On-screen Show (4:3)</PresentationFormat>
  <Paragraphs>464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mielr_000</cp:lastModifiedBy>
  <cp:revision>1777</cp:revision>
  <cp:lastPrinted>2016-01-06T20:58:39Z</cp:lastPrinted>
  <dcterms:created xsi:type="dcterms:W3CDTF">2008-03-20T03:33:21Z</dcterms:created>
  <dcterms:modified xsi:type="dcterms:W3CDTF">2016-01-06T22:00:27Z</dcterms:modified>
</cp:coreProperties>
</file>