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2"/>
  </p:notesMasterIdLst>
  <p:sldIdLst>
    <p:sldId id="839" r:id="rId3"/>
    <p:sldId id="959" r:id="rId4"/>
    <p:sldId id="960" r:id="rId5"/>
    <p:sldId id="965" r:id="rId6"/>
    <p:sldId id="1008" r:id="rId7"/>
    <p:sldId id="1011" r:id="rId8"/>
    <p:sldId id="1012" r:id="rId9"/>
    <p:sldId id="949" r:id="rId10"/>
    <p:sldId id="1055" r:id="rId11"/>
    <p:sldId id="1056" r:id="rId12"/>
    <p:sldId id="950" r:id="rId13"/>
    <p:sldId id="1041" r:id="rId14"/>
    <p:sldId id="1013" r:id="rId15"/>
    <p:sldId id="1032" r:id="rId16"/>
    <p:sldId id="1031" r:id="rId17"/>
    <p:sldId id="1059" r:id="rId18"/>
    <p:sldId id="1058" r:id="rId19"/>
    <p:sldId id="1060" r:id="rId20"/>
    <p:sldId id="1061" r:id="rId21"/>
    <p:sldId id="1040" r:id="rId22"/>
    <p:sldId id="1043" r:id="rId23"/>
    <p:sldId id="1036" r:id="rId24"/>
    <p:sldId id="1042" r:id="rId25"/>
    <p:sldId id="1050" r:id="rId26"/>
    <p:sldId id="1052" r:id="rId27"/>
    <p:sldId id="1045" r:id="rId28"/>
    <p:sldId id="1046" r:id="rId29"/>
    <p:sldId id="1048" r:id="rId30"/>
    <p:sldId id="1049" r:id="rId31"/>
    <p:sldId id="1057" r:id="rId32"/>
    <p:sldId id="1018" r:id="rId33"/>
    <p:sldId id="976" r:id="rId34"/>
    <p:sldId id="996" r:id="rId35"/>
    <p:sldId id="997" r:id="rId36"/>
    <p:sldId id="980" r:id="rId37"/>
    <p:sldId id="984" r:id="rId38"/>
    <p:sldId id="989" r:id="rId39"/>
    <p:sldId id="1037" r:id="rId40"/>
    <p:sldId id="1024" r:id="rId41"/>
    <p:sldId id="1053" r:id="rId42"/>
    <p:sldId id="1020" r:id="rId43"/>
    <p:sldId id="1021" r:id="rId44"/>
    <p:sldId id="1023" r:id="rId45"/>
    <p:sldId id="1025" r:id="rId46"/>
    <p:sldId id="1026" r:id="rId47"/>
    <p:sldId id="1027" r:id="rId48"/>
    <p:sldId id="1029" r:id="rId49"/>
    <p:sldId id="1063" r:id="rId50"/>
    <p:sldId id="1054" r:id="rId5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8000"/>
    <a:srgbClr val="3A7986"/>
    <a:srgbClr val="DDDDDD"/>
    <a:srgbClr val="F8F8F8"/>
    <a:srgbClr val="FFCCFF"/>
    <a:srgbClr val="66CCFF"/>
    <a:srgbClr val="CC3399"/>
    <a:srgbClr val="5A371A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8" autoAdjust="0"/>
    <p:restoredTop sz="84539" autoAdjust="0"/>
  </p:normalViewPr>
  <p:slideViewPr>
    <p:cSldViewPr>
      <p:cViewPr>
        <p:scale>
          <a:sx n="130" d="100"/>
          <a:sy n="130" d="100"/>
        </p:scale>
        <p:origin x="-1382" y="-19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1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8" y="1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8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3BEA7564-4BD6-4169-A6F4-33FA2D6FE33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0886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0A70-0EE5-401E-810A-8235102444A7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solidFill>
            <a:srgbClr val="FFFFFF"/>
          </a:solidFill>
          <a:ln/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15908" y="4570573"/>
            <a:ext cx="5088466" cy="3655457"/>
          </a:xfrm>
          <a:ln/>
        </p:spPr>
        <p:txBody>
          <a:bodyPr wrap="none" anchor="ctr"/>
          <a:lstStyle/>
          <a:p>
            <a:endParaRPr lang="pt-P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40A70-0EE5-401E-810A-8235102444A7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62088" y="960438"/>
            <a:ext cx="4389437" cy="3292475"/>
          </a:xfrm>
          <a:solidFill>
            <a:srgbClr val="FFFFFF"/>
          </a:solidFill>
          <a:ln/>
        </p:spPr>
      </p:sp>
      <p:sp>
        <p:nvSpPr>
          <p:cNvPr id="32665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115908" y="4570573"/>
            <a:ext cx="5088466" cy="3655457"/>
          </a:xfrm>
          <a:ln/>
        </p:spPr>
        <p:txBody>
          <a:bodyPr wrap="none" anchor="ctr"/>
          <a:lstStyle/>
          <a:p>
            <a:endParaRPr lang="pt-P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390A-11D0-4337-8642-06DDD74EAA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57F41-6520-43FA-81D8-252AC28311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318A-7DCD-4EA6-9D37-4E6855A61C5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F390A-11D0-4337-8642-06DDD74EAA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976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BB20D-D38E-462A-BD43-2D4A1D3DEC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962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23299-0444-49F6-B533-5DB40536D6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92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399D-160F-42BB-83AF-E742B43C7E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1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2378-8D49-480B-B88E-F248C1C9F5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65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BB80-2242-4C3A-943A-D2A4503EF4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33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B479F-2D82-46E1-A554-994252F143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65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EB87-FA1F-424C-AF95-55C41E6540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3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BB20D-D38E-462A-BD43-2D4A1D3DEC3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5CF38-480C-444F-936F-F96D74BDFC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46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57F41-6520-43FA-81D8-252AC28311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521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D318A-7DCD-4EA6-9D37-4E6855A61C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0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023299-0444-49F6-B533-5DB40536D6C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8399D-160F-42BB-83AF-E742B43C7E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D52378-8D49-480B-B88E-F248C1C9F56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FBB80-2242-4C3A-943A-D2A4503EF4F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3B479F-2D82-46E1-A554-994252F1439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69EB87-FA1F-424C-AF95-55C41E65409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05CF38-480C-444F-936F-F96D74BDFC1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7EF799-A5CB-40E9-89F2-6606C817DFC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7EF799-A5CB-40E9-89F2-6606C817DF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2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00.png"/><Relationship Id="rId4" Type="http://schemas.openxmlformats.org/officeDocument/2006/relationships/image" Target="../media/image4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8.png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jpeg"/><Relationship Id="rId4" Type="http://schemas.openxmlformats.org/officeDocument/2006/relationships/image" Target="../media/image69.png"/><Relationship Id="rId9" Type="http://schemas.openxmlformats.org/officeDocument/2006/relationships/image" Target="../media/image7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png"/><Relationship Id="rId4" Type="http://schemas.openxmlformats.org/officeDocument/2006/relationships/image" Target="../media/image8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0.png"/><Relationship Id="rId4" Type="http://schemas.openxmlformats.org/officeDocument/2006/relationships/image" Target="../media/image93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Relationship Id="rId9" Type="http://schemas.openxmlformats.org/officeDocument/2006/relationships/image" Target="../media/image470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600.png"/><Relationship Id="rId7" Type="http://schemas.openxmlformats.org/officeDocument/2006/relationships/image" Target="../media/image103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0.png"/><Relationship Id="rId4" Type="http://schemas.openxmlformats.org/officeDocument/2006/relationships/image" Target="../media/image102.png"/><Relationship Id="rId9" Type="http://schemas.openxmlformats.org/officeDocument/2006/relationships/image" Target="../media/image10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8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0.png"/><Relationship Id="rId4" Type="http://schemas.openxmlformats.org/officeDocument/2006/relationships/image" Target="../media/image1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3" Type="http://schemas.openxmlformats.org/officeDocument/2006/relationships/image" Target="../media/image117.png"/><Relationship Id="rId12" Type="http://schemas.openxmlformats.org/officeDocument/2006/relationships/image" Target="../media/image121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11" Type="http://schemas.openxmlformats.org/officeDocument/2006/relationships/image" Target="../media/image820.png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0.png"/><Relationship Id="rId3" Type="http://schemas.openxmlformats.org/officeDocument/2006/relationships/image" Target="../media/image123.png"/><Relationship Id="rId7" Type="http://schemas.openxmlformats.org/officeDocument/2006/relationships/image" Target="../media/image86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0.png"/><Relationship Id="rId5" Type="http://schemas.openxmlformats.org/officeDocument/2006/relationships/image" Target="../media/image124.png"/><Relationship Id="rId4" Type="http://schemas.openxmlformats.org/officeDocument/2006/relationships/image" Target="../media/image830.png"/><Relationship Id="rId9" Type="http://schemas.openxmlformats.org/officeDocument/2006/relationships/image" Target="../media/image840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0.png"/><Relationship Id="rId3" Type="http://schemas.openxmlformats.org/officeDocument/2006/relationships/image" Target="../media/image126.png"/><Relationship Id="rId7" Type="http://schemas.openxmlformats.org/officeDocument/2006/relationships/image" Target="../media/image95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0.png"/><Relationship Id="rId5" Type="http://schemas.openxmlformats.org/officeDocument/2006/relationships/image" Target="../media/image128.png"/><Relationship Id="rId4" Type="http://schemas.openxmlformats.org/officeDocument/2006/relationships/image" Target="../media/image1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0.png"/><Relationship Id="rId5" Type="http://schemas.openxmlformats.org/officeDocument/2006/relationships/image" Target="../media/image132.png"/><Relationship Id="rId4" Type="http://schemas.openxmlformats.org/officeDocument/2006/relationships/image" Target="../media/image13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0.png"/><Relationship Id="rId7" Type="http://schemas.openxmlformats.org/officeDocument/2006/relationships/image" Target="../media/image134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0.png"/><Relationship Id="rId5" Type="http://schemas.openxmlformats.org/officeDocument/2006/relationships/image" Target="../media/image1190.png"/><Relationship Id="rId4" Type="http://schemas.openxmlformats.org/officeDocument/2006/relationships/image" Target="../media/image13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wmf"/><Relationship Id="rId3" Type="http://schemas.openxmlformats.org/officeDocument/2006/relationships/image" Target="../media/image60.png"/><Relationship Id="rId7" Type="http://schemas.openxmlformats.org/officeDocument/2006/relationships/image" Target="../media/image7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9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-38790" y="7937"/>
            <a:ext cx="9180955" cy="701731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Smaller is different and more: Low dimensional superconductivity for new physics and applications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ângulo 18"/>
          <p:cNvSpPr/>
          <p:nvPr/>
        </p:nvSpPr>
        <p:spPr>
          <a:xfrm>
            <a:off x="-15548" y="695318"/>
            <a:ext cx="9159547" cy="7063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Antonio M. Garc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í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a-Garc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í</a:t>
            </a:r>
            <a:r>
              <a:rPr lang="en-GB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 </a:t>
            </a:r>
          </a:p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Cavendish Laboratory, Cambridge University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-117930" y="313976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Pedro Ribeiro                      Lisbon</a:t>
            </a:r>
            <a:endParaRPr lang="pt-PT" sz="1600" dirty="0">
              <a:latin typeface="Calibri" panose="020F0502020204030204" pitchFamily="34" charset="0"/>
            </a:endParaRPr>
          </a:p>
        </p:txBody>
      </p:sp>
      <p:sp>
        <p:nvSpPr>
          <p:cNvPr id="467970" name="AutoShape 2" descr="https://mail-attachment.googleusercontent.com/attachment/u/0/?ui=2&amp;ik=1b74df1922&amp;view=att&amp;th=1387b9b65010be5b&amp;attid=0.1.1&amp;disp=inline&amp;safe=1&amp;zw&amp;saduie=AG9B_P_Wialn7dseG9G9HSV8c-xA&amp;sadet=1342108703615&amp;sads=7yCLqgKVV_GIDLZ1mg-0K2RaaY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TextBox 1"/>
          <p:cNvSpPr txBox="1"/>
          <p:nvPr/>
        </p:nvSpPr>
        <p:spPr>
          <a:xfrm>
            <a:off x="6888684" y="2996218"/>
            <a:ext cx="197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Bermudez</a:t>
            </a:r>
          </a:p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Cambridge               </a:t>
            </a:r>
            <a:endParaRPr lang="en-GB" sz="1600" dirty="0">
              <a:latin typeface="Calibri" panose="020F050202020403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3123" y="1808310"/>
            <a:ext cx="8067516" cy="3694396"/>
            <a:chOff x="468737" y="2881110"/>
            <a:chExt cx="8216261" cy="3980620"/>
          </a:xfrm>
        </p:grpSpPr>
        <p:sp>
          <p:nvSpPr>
            <p:cNvPr id="325646" name="Text Box 14"/>
            <p:cNvSpPr txBox="1">
              <a:spLocks noChangeArrowheads="1"/>
            </p:cNvSpPr>
            <p:nvPr/>
          </p:nvSpPr>
          <p:spPr bwMode="auto">
            <a:xfrm>
              <a:off x="1426254" y="6205914"/>
              <a:ext cx="2362200" cy="63008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 err="1">
                  <a:latin typeface="Calibri" panose="020F0502020204030204" pitchFamily="34" charset="0"/>
                </a:rPr>
                <a:t>C</a:t>
              </a:r>
              <a:r>
                <a:rPr lang="en-US" sz="1600" dirty="0" err="1" smtClean="0">
                  <a:latin typeface="Calibri" panose="020F0502020204030204" pitchFamily="34" charset="0"/>
                </a:rPr>
                <a:t>azalilla</a:t>
              </a:r>
              <a:r>
                <a:rPr lang="en-US" sz="1600" dirty="0" smtClean="0">
                  <a:latin typeface="Calibri" panose="020F0502020204030204" pitchFamily="34" charset="0"/>
                </a:rPr>
                <a:t>                 Tsinghua</a:t>
              </a:r>
              <a:endParaRPr lang="en-US" sz="1600" dirty="0">
                <a:latin typeface="Calibri" panose="020F050202020403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60998" y="6154624"/>
              <a:ext cx="1524000" cy="630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>
                  <a:latin typeface="Calibri" panose="020F0502020204030204" pitchFamily="34" charset="0"/>
                </a:rPr>
                <a:t>Mayoh</a:t>
              </a:r>
              <a:endParaRPr lang="en-GB" sz="16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GB" sz="1600" dirty="0" smtClean="0">
                  <a:latin typeface="Calibri" panose="020F0502020204030204" pitchFamily="34" charset="0"/>
                </a:rPr>
                <a:t>Cambridge</a:t>
              </a:r>
              <a:endParaRPr lang="en-GB" sz="1600" dirty="0">
                <a:latin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40465" y="6231650"/>
              <a:ext cx="1447800" cy="63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alibri" panose="020F0502020204030204" pitchFamily="34" charset="0"/>
                </a:rPr>
                <a:t>Endo             Paris, ENS</a:t>
              </a:r>
              <a:endParaRPr lang="en-GB" sz="1600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68737" y="2881110"/>
              <a:ext cx="7982261" cy="3294024"/>
              <a:chOff x="468737" y="2881110"/>
              <a:chExt cx="7982261" cy="3294024"/>
            </a:xfrm>
          </p:grpSpPr>
          <p:pic>
            <p:nvPicPr>
              <p:cNvPr id="430082" name="Picture 2" descr="t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8737" y="2948757"/>
                <a:ext cx="980810" cy="1351548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t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65021" y="4989157"/>
                <a:ext cx="1185977" cy="1185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288265" y="4184540"/>
                <a:ext cx="1976756" cy="63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latin typeface="Calibri" panose="020F0502020204030204" pitchFamily="34" charset="0"/>
                  </a:rPr>
                  <a:t>Paul </a:t>
                </a:r>
                <a:r>
                  <a:rPr lang="en-GB" sz="1600" dirty="0" err="1" smtClean="0">
                    <a:latin typeface="Calibri" panose="020F0502020204030204" pitchFamily="34" charset="0"/>
                  </a:rPr>
                  <a:t>Chesler</a:t>
                </a:r>
                <a:r>
                  <a:rPr lang="en-GB" sz="1600" dirty="0" smtClean="0">
                    <a:latin typeface="Calibri" panose="020F0502020204030204" pitchFamily="34" charset="0"/>
                  </a:rPr>
                  <a:t>  Harvard</a:t>
                </a:r>
                <a:endParaRPr lang="en-GB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909444" y="4251158"/>
                <a:ext cx="1524000" cy="63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err="1" smtClean="0">
                    <a:latin typeface="Calibri" panose="020F0502020204030204" pitchFamily="34" charset="0"/>
                  </a:rPr>
                  <a:t>Tezuka</a:t>
                </a:r>
                <a:endParaRPr lang="en-GB" sz="1600" dirty="0" smtClean="0">
                  <a:latin typeface="Calibri" panose="020F0502020204030204" pitchFamily="34" charset="0"/>
                </a:endParaRPr>
              </a:p>
              <a:p>
                <a:pPr algn="ctr"/>
                <a:r>
                  <a:rPr lang="en-GB" sz="1600" dirty="0" smtClean="0">
                    <a:latin typeface="Calibri" panose="020F0502020204030204" pitchFamily="34" charset="0"/>
                  </a:rPr>
                  <a:t>Kyoto</a:t>
                </a:r>
                <a:endParaRPr lang="en-GB" sz="16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3788453" y="4184542"/>
                <a:ext cx="1613279" cy="630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dirty="0" smtClean="0">
                    <a:latin typeface="Calibri" panose="020F0502020204030204" pitchFamily="34" charset="0"/>
                  </a:rPr>
                  <a:t>Hong Liu </a:t>
                </a:r>
              </a:p>
              <a:p>
                <a:pPr algn="ctr"/>
                <a:r>
                  <a:rPr lang="en-GB" sz="1600" dirty="0" smtClean="0">
                    <a:latin typeface="Calibri" panose="020F0502020204030204" pitchFamily="34" charset="0"/>
                  </a:rPr>
                  <a:t>MIT</a:t>
                </a:r>
                <a:endParaRPr lang="en-GB" sz="1600" dirty="0">
                  <a:latin typeface="Calibri" panose="020F0502020204030204" pitchFamily="34" charset="0"/>
                </a:endParaRPr>
              </a:p>
            </p:txBody>
          </p:sp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2405" y="2881110"/>
                <a:ext cx="987661" cy="1314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20" y="5522283"/>
            <a:ext cx="7888287" cy="133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0" descr="http://interact.mit.edu/content/photos/1075_0_hong_li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498" y="1844296"/>
            <a:ext cx="914212" cy="113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eb.mit.edu/physics/images/pappalardo/chester_paul_09-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4" y="1808310"/>
            <a:ext cx="925695" cy="121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at.phys.s.u-tokyo.ac.jp/~endo/face_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411" y="3779831"/>
            <a:ext cx="1056385" cy="110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Image result for pascal naid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46" y="395108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470" y="3779831"/>
            <a:ext cx="913748" cy="115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mas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038" y="1831233"/>
            <a:ext cx="1228612" cy="130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Alejandro Lobo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4" y="3769539"/>
            <a:ext cx="1115765" cy="1115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91422" y="4882085"/>
            <a:ext cx="1714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Lobos       Maryland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337" y="4895848"/>
            <a:ext cx="1414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latin typeface="Calibri" panose="020F0502020204030204" pitchFamily="34" charset="0"/>
              </a:rPr>
              <a:t>Naidon</a:t>
            </a:r>
            <a:r>
              <a:rPr lang="en-GB" sz="1600" dirty="0" smtClean="0">
                <a:latin typeface="Calibri" panose="020F0502020204030204" pitchFamily="34" charset="0"/>
              </a:rPr>
              <a:t>    RIKEN</a:t>
            </a:r>
            <a:endParaRPr lang="en-GB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3604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06" y="152400"/>
            <a:ext cx="896174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371975" cy="232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084980"/>
            <a:ext cx="2537871" cy="251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114800"/>
            <a:ext cx="262804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4892" y="4114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8000"/>
                </a:solidFill>
                <a:latin typeface="Calibri" panose="020F0502020204030204" pitchFamily="34" charset="0"/>
              </a:rPr>
              <a:t>BKT physics</a:t>
            </a:r>
            <a:endParaRPr lang="en-GB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5029200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Intrinsic topological SC?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1676400"/>
            <a:ext cx="1567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More </a:t>
            </a:r>
            <a:r>
              <a:rPr lang="en-GB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exp</a:t>
            </a:r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 control</a:t>
            </a:r>
            <a:endParaRPr lang="en-GB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39000" y="16764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Less drift in theory</a:t>
            </a:r>
            <a:endParaRPr lang="en-GB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9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237" y="996972"/>
            <a:ext cx="3694126" cy="2924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-12426" y="-135"/>
            <a:ext cx="915642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LaAlO</a:t>
            </a:r>
            <a:r>
              <a:rPr lang="en-GB" sz="3600" baseline="-250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GB" sz="36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/SrTiO</a:t>
            </a:r>
            <a:r>
              <a:rPr lang="en-GB" sz="3600" baseline="-250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3</a:t>
            </a:r>
            <a:r>
              <a:rPr lang="en-GB" sz="36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interface</a:t>
            </a:r>
            <a:endParaRPr lang="pt-PT" sz="3600" dirty="0">
              <a:solidFill>
                <a:schemeClr val="accent3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5962" y="3921128"/>
            <a:ext cx="4233409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Triscone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et al. , Nature 456 624 (2008)</a:t>
            </a:r>
            <a:endParaRPr lang="pt-PT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-19879" y="4867888"/>
            <a:ext cx="3372680" cy="83099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FFCCFF"/>
                </a:solidFill>
                <a:latin typeface="Calibri" panose="020F0502020204030204" pitchFamily="34" charset="0"/>
              </a:rPr>
              <a:t>Control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071" y="765291"/>
            <a:ext cx="4541640" cy="333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610100" y="3921128"/>
            <a:ext cx="452661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8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Mannhart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 et al., Nature 502, 528 (2013)</a:t>
            </a:r>
            <a:endParaRPr lang="en-GB" sz="1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9879" y="5698885"/>
            <a:ext cx="3372680" cy="830997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r>
              <a:rPr lang="en-GB" sz="4800" dirty="0" err="1">
                <a:solidFill>
                  <a:srgbClr val="7030A0"/>
                </a:solidFill>
                <a:latin typeface="Calibri" panose="020F0502020204030204" pitchFamily="34" charset="0"/>
              </a:rPr>
              <a:t>Tunability</a:t>
            </a:r>
            <a:endParaRPr lang="en-GB" sz="48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29200" y="4500236"/>
            <a:ext cx="3505200" cy="2237895"/>
            <a:chOff x="5105400" y="4572000"/>
            <a:chExt cx="3505200" cy="2237895"/>
          </a:xfrm>
        </p:grpSpPr>
        <p:sp>
          <p:nvSpPr>
            <p:cNvPr id="12" name="CaixaDeTexto 15"/>
            <p:cNvSpPr txBox="1"/>
            <p:nvPr/>
          </p:nvSpPr>
          <p:spPr>
            <a:xfrm>
              <a:off x="5105400" y="4572000"/>
              <a:ext cx="3505200" cy="584775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7030A0"/>
                  </a:solidFill>
                </a:rPr>
                <a:t> Localization</a:t>
              </a:r>
              <a:endParaRPr lang="pt-PT" dirty="0">
                <a:solidFill>
                  <a:srgbClr val="7030A0"/>
                </a:solidFill>
              </a:endParaRPr>
            </a:p>
          </p:txBody>
        </p:sp>
        <p:sp>
          <p:nvSpPr>
            <p:cNvPr id="13" name="CaixaDeTexto 16"/>
            <p:cNvSpPr txBox="1"/>
            <p:nvPr/>
          </p:nvSpPr>
          <p:spPr>
            <a:xfrm>
              <a:off x="5105400" y="5156775"/>
              <a:ext cx="3505200" cy="1077218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800080"/>
                  </a:solidFill>
                </a:rPr>
                <a:t>Exotic Quantum Matter</a:t>
              </a:r>
              <a:endParaRPr lang="pt-PT" dirty="0">
                <a:solidFill>
                  <a:srgbClr val="800080"/>
                </a:solidFill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5105400" y="6225120"/>
              <a:ext cx="3505200" cy="584775"/>
            </a:xfrm>
            <a:prstGeom prst="rect">
              <a:avLst/>
            </a:prstGeom>
            <a:solidFill>
              <a:srgbClr val="FFCC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7030A0"/>
                  </a:solidFill>
                </a:rPr>
                <a:t> Topology</a:t>
              </a:r>
              <a:endParaRPr lang="pt-PT" dirty="0">
                <a:solidFill>
                  <a:srgbClr val="7030A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35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Cuprates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 high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T</a:t>
            </a:r>
            <a:r>
              <a:rPr lang="en-GB" sz="4000" baseline="-25000" dirty="0" err="1" smtClean="0">
                <a:solidFill>
                  <a:schemeClr val="bg1">
                    <a:lumMod val="95000"/>
                  </a:schemeClr>
                </a:solidFill>
              </a:rPr>
              <a:t>c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</a:rPr>
              <a:t>Heterostructures</a:t>
            </a:r>
            <a:endParaRPr lang="pt-PT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95400"/>
            <a:ext cx="447535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2743200" y="4772055"/>
            <a:ext cx="49530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Bozovic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 et al., Nature 455, 782 (2008)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626" y="1371600"/>
            <a:ext cx="43053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CaixaDeTexto 10"/>
          <p:cNvSpPr txBox="1"/>
          <p:nvPr/>
        </p:nvSpPr>
        <p:spPr>
          <a:xfrm>
            <a:off x="533400" y="5502641"/>
            <a:ext cx="8077200" cy="769441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GB" sz="4400" dirty="0" smtClean="0">
                <a:solidFill>
                  <a:schemeClr val="bg1"/>
                </a:solidFill>
              </a:rPr>
              <a:t>Higher </a:t>
            </a:r>
            <a:r>
              <a:rPr lang="en-GB" sz="4400" dirty="0" err="1" smtClean="0">
                <a:solidFill>
                  <a:schemeClr val="bg1"/>
                </a:solidFill>
              </a:rPr>
              <a:t>T</a:t>
            </a:r>
            <a:r>
              <a:rPr lang="en-GB" sz="4400" baseline="-25000" dirty="0" err="1" smtClean="0">
                <a:solidFill>
                  <a:schemeClr val="bg1"/>
                </a:solidFill>
              </a:rPr>
              <a:t>c</a:t>
            </a:r>
            <a:r>
              <a:rPr lang="en-GB" sz="4400" dirty="0" smtClean="0">
                <a:solidFill>
                  <a:schemeClr val="bg1"/>
                </a:solidFill>
              </a:rPr>
              <a:t>!!  </a:t>
            </a:r>
            <a:endParaRPr lang="pt-PT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5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838200"/>
            <a:ext cx="3456709" cy="257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20320" y="3416085"/>
            <a:ext cx="912368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Nature </a:t>
            </a:r>
            <a:r>
              <a:rPr lang="fr-FR" sz="2000" dirty="0" err="1" smtClean="0">
                <a:solidFill>
                  <a:schemeClr val="accent6">
                    <a:lumMod val="75000"/>
                  </a:schemeClr>
                </a:solidFill>
              </a:rPr>
              <a:t>Comm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. 3, 931 (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2013),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Chinese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 Phys. </a:t>
            </a:r>
            <a:r>
              <a:rPr lang="fr-FR" sz="2000" dirty="0" err="1">
                <a:solidFill>
                  <a:schemeClr val="accent6">
                    <a:lumMod val="75000"/>
                  </a:schemeClr>
                </a:solidFill>
              </a:rPr>
              <a:t>Lett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. 29 037402 </a:t>
            </a:r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(2012)  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>
                    <a:lumMod val="95000"/>
                  </a:schemeClr>
                </a:solidFill>
              </a:rPr>
              <a:t>Iron Based </a:t>
            </a:r>
            <a:r>
              <a:rPr lang="en-GB" sz="4400" dirty="0" err="1" smtClean="0">
                <a:solidFill>
                  <a:schemeClr val="bg1">
                    <a:lumMod val="95000"/>
                  </a:schemeClr>
                </a:solidFill>
              </a:rPr>
              <a:t>Heterostructures</a:t>
            </a:r>
            <a:endParaRPr lang="pt-PT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212741"/>
            <a:ext cx="3319323" cy="206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218" y="4006575"/>
            <a:ext cx="4851561" cy="2451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06575"/>
            <a:ext cx="2490470" cy="210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4"/>
          <p:cNvSpPr txBox="1"/>
          <p:nvPr/>
        </p:nvSpPr>
        <p:spPr>
          <a:xfrm>
            <a:off x="0" y="6446167"/>
            <a:ext cx="914400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Feng, et. </a:t>
            </a:r>
            <a:r>
              <a:rPr lang="fr-FR" sz="2000" dirty="0">
                <a:solidFill>
                  <a:schemeClr val="accent6">
                    <a:lumMod val="75000"/>
                  </a:schemeClr>
                </a:solidFill>
              </a:rPr>
              <a:t>al, Nat. Commun. 5:5044 (2014)</a:t>
            </a:r>
          </a:p>
          <a:p>
            <a:pPr algn="ctr"/>
            <a:r>
              <a:rPr lang="fr-FR" sz="2000" dirty="0" smtClean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pt-PT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7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38" y="140677"/>
            <a:ext cx="8953500" cy="297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305908"/>
            <a:ext cx="4199506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4300091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Bulk </a:t>
            </a:r>
            <a:r>
              <a:rPr lang="en-GB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FeSe</a:t>
            </a:r>
            <a:endParaRPr lang="en-GB" dirty="0" smtClean="0">
              <a:solidFill>
                <a:srgbClr val="8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8K!</a:t>
            </a:r>
            <a:endParaRPr lang="en-GB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89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796934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362200"/>
            <a:ext cx="3617733" cy="2213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08" y="2400671"/>
            <a:ext cx="472031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724400"/>
            <a:ext cx="4994275" cy="203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204268"/>
            <a:ext cx="19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STO is key!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343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82" y="1828800"/>
            <a:ext cx="5257799" cy="37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43762" y="845640"/>
            <a:ext cx="4634739" cy="646331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Shape Resonances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0705" y="5557947"/>
            <a:ext cx="4800855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Blatt, Thompson, Phys.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Lett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. 5, 6 (1963) 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43762" y="76199"/>
            <a:ext cx="4634738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bg1"/>
                </a:solidFill>
              </a:rPr>
              <a:t>Thin Films</a:t>
            </a:r>
            <a:endParaRPr lang="pt-PT" sz="44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0586" y="2743200"/>
            <a:ext cx="354888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</a:rPr>
              <a:t>Fluctuations?</a:t>
            </a:r>
            <a:endParaRPr lang="en-GB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50586" y="3505200"/>
            <a:ext cx="3548887" cy="132343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4E1A48"/>
                </a:solidFill>
              </a:rPr>
              <a:t>Charge neutrality?</a:t>
            </a:r>
            <a:endParaRPr lang="en-GB" sz="4000" dirty="0">
              <a:solidFill>
                <a:srgbClr val="4E1A48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0587" y="4876800"/>
            <a:ext cx="354888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</a:rPr>
              <a:t>Substrate?</a:t>
            </a:r>
            <a:endParaRPr lang="en-GB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83975"/>
            <a:ext cx="2562099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rgbClr val="800000"/>
                </a:solidFill>
              </a:rPr>
              <a:t>&gt;10T</a:t>
            </a:r>
            <a:r>
              <a:rPr lang="en-GB" sz="5400" baseline="-25000" dirty="0" smtClean="0">
                <a:solidFill>
                  <a:srgbClr val="800000"/>
                </a:solidFill>
              </a:rPr>
              <a:t>c</a:t>
            </a:r>
            <a:r>
              <a:rPr lang="en-GB" sz="5400" dirty="0" smtClean="0">
                <a:solidFill>
                  <a:srgbClr val="800000"/>
                </a:solidFill>
              </a:rPr>
              <a:t>!</a:t>
            </a:r>
            <a:endParaRPr lang="en-GB" sz="5400" dirty="0">
              <a:solidFill>
                <a:srgbClr val="8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6280" y="6519446"/>
            <a:ext cx="842771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solidFill>
                  <a:schemeClr val="accent5">
                    <a:lumMod val="25000"/>
                  </a:schemeClr>
                </a:solidFill>
              </a:rPr>
              <a:t>Bermudez, AGG, PRB </a:t>
            </a:r>
            <a:r>
              <a:rPr lang="en-GB" sz="1600" dirty="0">
                <a:solidFill>
                  <a:schemeClr val="accent5">
                    <a:lumMod val="25000"/>
                  </a:schemeClr>
                </a:solidFill>
              </a:rPr>
              <a:t>89, 064508 (2014</a:t>
            </a:r>
            <a:r>
              <a:rPr lang="en-GB" sz="1600" dirty="0" smtClean="0">
                <a:solidFill>
                  <a:schemeClr val="accent5">
                    <a:lumMod val="25000"/>
                  </a:schemeClr>
                </a:solidFill>
              </a:rPr>
              <a:t>), PRB </a:t>
            </a:r>
            <a:r>
              <a:rPr lang="en-GB" sz="1600" dirty="0">
                <a:solidFill>
                  <a:schemeClr val="accent5">
                    <a:lumMod val="25000"/>
                  </a:schemeClr>
                </a:solidFill>
              </a:rPr>
              <a:t>89, 024510 (2014</a:t>
            </a:r>
            <a:r>
              <a:rPr lang="en-GB" sz="1600" dirty="0" smtClean="0">
                <a:solidFill>
                  <a:schemeClr val="accent5">
                    <a:lumMod val="25000"/>
                  </a:schemeClr>
                </a:solidFill>
              </a:rPr>
              <a:t>)</a:t>
            </a:r>
            <a:endParaRPr lang="en-GB" sz="16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450586" y="5733772"/>
            <a:ext cx="354888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a-DK" sz="1800" dirty="0" smtClean="0">
                <a:solidFill>
                  <a:schemeClr val="accent5">
                    <a:lumMod val="25000"/>
                  </a:schemeClr>
                </a:solidFill>
              </a:rPr>
              <a:t>Yu, et al.,Rev</a:t>
            </a:r>
            <a:r>
              <a:rPr lang="da-DK" sz="1800" dirty="0">
                <a:solidFill>
                  <a:schemeClr val="accent5">
                    <a:lumMod val="25000"/>
                  </a:schemeClr>
                </a:solidFill>
              </a:rPr>
              <a:t>. B 14, 996 (1976)</a:t>
            </a:r>
            <a:endParaRPr lang="en-GB" sz="1800" dirty="0">
              <a:solidFill>
                <a:schemeClr val="accent5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052" y="304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Ultra Thin films </a:t>
            </a:r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+</a:t>
            </a:r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rgbClr val="FF0000"/>
                </a:solidFill>
                <a:latin typeface="Calibri" panose="020F0502020204030204" pitchFamily="34" charset="0"/>
              </a:rPr>
              <a:t>substrate + finite life time?</a:t>
            </a:r>
            <a:endParaRPr lang="en-GB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52400"/>
            <a:ext cx="817381" cy="102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14390" y="1196608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Aurelio Bermudez</a:t>
            </a:r>
            <a:endParaRPr lang="en-GB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31" y="1066800"/>
            <a:ext cx="3216883" cy="248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5351" y="4800600"/>
            <a:ext cx="67437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44921" y="1137138"/>
            <a:ext cx="2139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Charge neutrality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533400" y="2214356"/>
            <a:ext cx="3622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B050"/>
                </a:solidFill>
              </a:rPr>
              <a:t>Effective extra width</a:t>
            </a:r>
            <a:endParaRPr lang="en-GB" sz="20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234354"/>
            <a:ext cx="129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Mean field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62" y="3294185"/>
            <a:ext cx="24485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</a:rPr>
              <a:t>Level broadening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032" y="4218087"/>
            <a:ext cx="1600200" cy="56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628" y="6140530"/>
            <a:ext cx="4794006" cy="71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206" y="3412331"/>
            <a:ext cx="4757184" cy="80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8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9755"/>
            <a:ext cx="3486571" cy="3387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694" y="599755"/>
            <a:ext cx="3780331" cy="344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33400" y="106887"/>
                <a:ext cx="3505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Pb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𝜏</m:t>
                    </m:r>
                    <m:r>
                      <a:rPr lang="en-GB" b="0" i="1" smtClean="0">
                        <a:latin typeface="Cambria Math"/>
                      </a:rPr>
                      <m:t>→∞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06887"/>
                <a:ext cx="350520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4522" t="-13684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47138" y="99646"/>
                <a:ext cx="189628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𝜏</m:t>
                    </m:r>
                    <m:r>
                      <a:rPr lang="en-GB" b="0" i="1" smtClean="0">
                        <a:latin typeface="Cambria Math"/>
                      </a:rPr>
                      <m:t>→∞</m:t>
                    </m:r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7138" y="99646"/>
                <a:ext cx="1896288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8360"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14800"/>
            <a:ext cx="4258989" cy="242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5800" y="4648200"/>
                <a:ext cx="13716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Pb finite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𝜏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4648200"/>
                <a:ext cx="1371600" cy="1077218"/>
              </a:xfrm>
              <a:prstGeom prst="rect">
                <a:avLst/>
              </a:prstGeom>
              <a:blipFill rotWithShape="1">
                <a:blip r:embed="rId7"/>
                <a:stretch>
                  <a:fillRect l="-11556" t="-7386" b="-17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128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68293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3A7986"/>
                </a:solidFill>
                <a:latin typeface="Calibri" panose="020F0502020204030204" pitchFamily="34" charset="0"/>
              </a:rPr>
              <a:t>Multiband superconductors MgB</a:t>
            </a:r>
            <a:r>
              <a:rPr lang="en-GB" baseline="-250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2</a:t>
            </a:r>
            <a:endParaRPr lang="en-GB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4700588" cy="138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751" y="478787"/>
            <a:ext cx="2971772" cy="226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97285"/>
            <a:ext cx="3117908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726" y="3226897"/>
            <a:ext cx="2821822" cy="221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07751" y="160625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1 band &amp; 2 band</a:t>
            </a:r>
            <a:endParaRPr lang="en-GB" sz="2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2743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2 band + substrate</a:t>
            </a:r>
            <a:endParaRPr lang="en-GB" sz="2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07751" y="2828008"/>
            <a:ext cx="3233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2 band + finite lateral </a:t>
            </a:r>
            <a:endParaRPr lang="en-GB" sz="20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4492" y="3226897"/>
            <a:ext cx="21604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Multiband suppresses size effects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2414" y="4572000"/>
            <a:ext cx="2358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Size effects  still sizable</a:t>
            </a:r>
            <a:endParaRPr lang="en-GB" sz="24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129" y="6096000"/>
            <a:ext cx="9057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Can charge neutrality be relaxed in novel interfaces?</a:t>
            </a:r>
            <a:endParaRPr lang="en-GB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39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atic5.businessinsider.com/image/4ee625e7ecad04c632000036/the-mobile-gold-rush-is-not-even-close-to-pea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" y="24384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0695" y="1706963"/>
            <a:ext cx="3657600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Mavericks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5576" y="5830480"/>
            <a:ext cx="8988424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MgB</a:t>
            </a:r>
            <a:r>
              <a:rPr lang="en-GB" sz="2800" baseline="-25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2 </a:t>
            </a:r>
            <a:r>
              <a:rPr lang="en-GB" sz="2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               39K       2001              Akimitsu  </a:t>
            </a:r>
            <a:endParaRPr lang="en-GB" sz="2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154" y="5324657"/>
            <a:ext cx="8993846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Cuprates</a:t>
            </a:r>
            <a:r>
              <a:rPr lang="en-GB" sz="28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       ~100K     1986     Mueller &amp; Bednorz</a:t>
            </a:r>
            <a:endParaRPr lang="en-GB" sz="2800" dirty="0">
              <a:solidFill>
                <a:schemeClr val="accent3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5575" y="6340876"/>
            <a:ext cx="8988425" cy="52322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2800" dirty="0" err="1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FeSC</a:t>
            </a:r>
            <a:r>
              <a:rPr lang="en-GB" sz="28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              ~50K        2006              </a:t>
            </a:r>
            <a:r>
              <a:rPr lang="en-GB" sz="2800" dirty="0" err="1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Hotsono</a:t>
            </a:r>
            <a:r>
              <a:rPr lang="en-GB" sz="2800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endParaRPr lang="en-GB" sz="2800" dirty="0">
              <a:solidFill>
                <a:schemeClr val="accent3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3913" y="4805065"/>
            <a:ext cx="44729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Quantum critical points ©</a:t>
            </a:r>
            <a:endParaRPr lang="en-GB" sz="24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AutoShape 4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6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data:image/jpeg;base64,/9j/4AAQSkZJRgABAQAAAQABAAD/2wCEAAkGBxQPDxQQEBAQEA8WFBQWFBYXFBAQFBUVFRQWFhQVFBQYHCogGBolGxUUITEhJikrLi4uGB8zODMsNygtLisBCgoKDg0OGxAQGiwfHyQsLC4sLjA1LywtLCwsMSwsLCwwLDQrLCwsMCwsLCwsLCw0LCwsLDQsLCwsLCwsLCwsLv/AABEIAMIBAwMBIgACEQEDEQH/xAAcAAABBQEBAQAAAAAAAAAAAAAAAgMEBQYHAQj/xABFEAACAgECAgQKCQIEBQQDAAABAgADEQQSBSETIjFBBhYzUVJzkZOy0hQjMlRhcXKBsyTBQlNisRVjkqHCB4PR4kNkgv/EABoBAQACAwEAAAAAAAAAAAAAAAABBQIEBgP/xAAwEQEAAgAEAggFBAMAAAAAAAAAAQIDBBESIWEFExQiMTJRcUGBscHhIzORoUJi8P/aAAwDAQACEQMRAD8A7jCEIBCEIGW1vFNUr2irorgGRV2oFFbNeiBN9lgW1+jZ2K5XBUD/ABCJ0nHrXZWDJsWyqm1DXtsZ7LWqcghyFCMvduB2Nz7CLkcA0oLn6Lp82buk+qr6+5t7b+XWy3Pn3848nC6FatxRSHrXbWwrQGtcEbUOOqME8h5zAp7PDzhykq2uoDAkEZPIg4I7J7X4d8PYhV1tLMewDcSfyAHOfPuq8rZ623+RpK4FZt1enb/nIP8AqOz/AMpqXzM114Lqeiq9V1m74avoIeFOlPZcT/7d3yxXjNpv8xvdX/LKjQPLpDylNPT1onTZH8/hWTg8yPGXTf5je6v+WHjLpv8AMb3V/wAkfEb1mqFKbyGbmqhVG5mLEAAD9/2GTNjD6Xtf/D+2M4ZHjLpv8xvdX/JBfCbTHOLGOOR+qv5HGcHq+YiRKPCBXLgU6jqWilztrIWwhSF5Pz+2vMZAz+BivB7jlerd2qUqm963LK1bG2s9UAMBuymTy7AB291hg5m150mujCa6JXjHp/Tf3V/yQ8Y9P6b+6v8AkltCbjFU+Men9N/dX/JDxj0/pv7q/wCSW0IFT4x6f0391f8AJDxj0/pv7q/5JbQgVPjHp/Tf3V/yQ8Y9P6b+6v8AkltCBU+Men9N/dX/ACQ8Y9P6b+6v+SW0IFT4x6f0391f8kPGPT+m/ur/AJJbTwmBVeMmn/zH91f8k88ZNN/mN7q/5JYu0Yd4EOzwp0qgs1xVQCSTXcAAOZJJXkJcKcjI7Jm/CU50WpH/AOvd/G0v9E2akP8AoX4RAehCEAhCEAhCEAhCEAhCeQPlvU+Vt9bb/I0NK+22tvNZWfY6n+0NV5Wz1tv8jRmxsAnzDPslbbzS7Oka4ER/r9nd9C0vqDymZ4bZkA+cA+2aLSHlOPxY0lzMpQiNRaEXcyswHcqtY2ezkqgnvihFibOBLzlR+BVDLpAbUdL3tuutV1IK2W2NZt5jmFDKoI5dWXN1GE+rRN64KAjA3KML2dnLl+EdEWJcUxJmdzzmD1VgZQykMpAII5gg8wQYuRNCcbq+oNpyqryIRuwsO7rBx+0ly/pbdWJeQhCEyBCEIBCEIBCEIBGnaKYxl2gIdow7RTtGHaBXeETf0eo9Rd/G00Og8jX+hPhEzXhCf6PUeot/jaaXQeRr/QnwiBIhCEAhCEAhCR+IaroamsO3qjPWYVr5huc8lH4wJEJntRq9ZUymy3h/XYKlOL0ZnOTtW/cdxx39H3E8pf1MSoJG0kAkZBwccxkcjAzep4vqFuetTp2G9EDBLCtLWXIla2NuxY5rYsVG3BCjsYGN6Pj9ztkinZXclFoCvusdtQ9HSVnd1FyqtghuW4Z5ZlwvAdMN/wDT1fWFi/VGGLPvYkect1s+fnHK+D0KyOtFQetQtZCKCgGQApxy+03/AFHzmB8z6hwbbQDki23PvGjbjIP5R3VeVs9bb/I0blbbzS7XA16quvpDsHg/bupqbz1ofaomr0LcphfA6zOko9Wo/wCkY/tNpoGnK5qul5jm5m8aTosxFCIEWJGDLyksRYjYixLbBl5ybsbY6v1ACQjk8jg5CBT595UY/wBRk6RLk3KRy/cBhnuOD2847o7t6A5UtzDbckb1O1wM+ZgR+0usnfWs19HnY9CEJusRCEIBCEIBPGMDG3aAl2kd2i3aR3aAl2jLmeu0ZdpCVd4Qt/Saj1Fv8bTVaDyNf6E+ETI+EDf0mo9Rb/G012g8jX+hPhElCRCEIBCEIBInFn20WHajjYcq+4owIwQ+1WO3HbyMlwgYHgCfRrPpFlvDnp5LU51llz0UEDNNJavBGRnHInkCTgTd1OGUMM4IBGQVOCMjIPMH8DMtpON6V9UxXRFXFqVfSOjoG7e19avkHfs6Sh05jOSDjBzNZAJ5PYQPlrUn6231tv8AI0bjmq8rZ623+Ro3K2/ml2uB+1X2h0XwGtzpK/wNg9ljAf8AbE3Wgac68ArP6cj0bXHt2t/5Tf6Bpzeer+pb3c7jxpe0c5XqxYjdZ5RwTUwZa0liLEbEWJbYMsJLjenfbYUJUbhvVQMNyIFhPn5snP8A1RwRjVPsHSbgoTmxIz1P8f4jlz5eYSyy99l4lhPgnwgIS5eYhCEAhCJYwPGaMO0U7Rh2gJdow7RTtGHaEku0Ydop2jDtIEDwgb+kv9Tb/G02Wg8jX+hPhExHHz/SX+pt+BpuNB5Gv9CfCJKD8IQgEIQgEIRFz7VLBWYgE7RjccdwyQM/vA51wK7SrxA7xo21bam0ArryefS27SNH9hbQHbOBncXOcsSekTCaS7U6m+lrk1q1jUlhW1WioCBXdVL2bi5XGDgDLZAzgnO7gUOu4xcj3omn3NX9G6MAl2cXWMjOyjGAoUnGewdo7mNN4Qu7KwFbVK9VVvJ0fpbbDUQqk9XY+AQc563mGbrVcNqt3dIgbcEDHJB+rYtWQwOQVYkgjmDGq+CUK6OtQDIAFOW7ixBYZwzAu5ycnLHnzMD5p1LA22gEEi23PvGiI5qvK2ett/kaNytv5pdrga9VXX0hsPAF+paP+aD7a0H/AIzoegacz8BbOvav4Vn4x/8AEvuAaVxTXeopqKVu24Gxms6jAC0AfZyQx7T1eUpc5hxa9pmdPD6KLNR+rb3dN055R4TB6Xwht6ML0o8pta3Ok2gGrcqrbnoySQe0A45YyQZPTwicI3SWVK5p07VdnXZ7bUdk9IbVQ8s4zNGmVvWfg05q2AihMNq+L2dKLBcj2p9MP0faM1mtXVNwXrEYAJz25G3ElHjThtg1lb0bqt2rC07a96XMUJH1ec11YJ7OlGeeJY4WHMMJq2QgRMBqvCm1aA4vUutdr8lprS3bfaicnO5gVrHVQZHeeYlvpeMO2q2fSK3P0myo0BU3LUqMwsJ+1kELz+zg47ec3NksZrLT6CzKlS4d0O1zjbzwCMjz7WU8uXOSpCWzZauWwH6qrjtcBmzu/SG7fREmy3wL76RLxkQhCeyHhMadop2jDtAS7Rh2inaMO0BLtGHaKdow7SEku0Zdop2jDtAr+PN/S3+pt+BpvdB5Gv8AQnwic+4639Lf6m34DOg6DyNf6E+ESUH4QhAIQhAIQhA5fwfhekbXrfXqOHHUjVW79xRdWGr1GoO0ISSXZbChz/hRGHcB1Cc+0Dan/iLVstu/p0cnbR0IqD6nfg9u01NpsAdbfgnsadBgE8ns8gfLepP1tvrbf5Glg3AbuiS5E6Stq95YFBt5kMpBOcjHm75X6nytnrbf5Gmt0OiIprVqyK+hY2UHSObLXw56QXlMLnqkEuNu3GPPX6a2l1/WTTCpMekfRWeBj4vceesH/pb/AO06Rw9uycu8E3xqh+Nb/wC6H+xnS+HtKTpCO/8AJV56NMa3/fBp9CBjGBjzYGPZJ+0eYfhKzQN2S0Ep9ZizQkpVGc4GfPGdVoUtQK25QDuBR3qYHnzDIQe8x8RQljgWl5yb0mjSpFRFwqggZyx58ySx5kkkkk8zmK02kWvdtGNzMx7zljk8/NnujoipZVngwk1qFJXqsVYYIIG7sIJGO/IGP3kmi0OqupyrAEHzgjIjcRonwWrLFmB3cxjCuWKjPeAQw/YfnN/JX4zVjZLiWM9JjLtLFgS7Rh2inaMO0BLtGHaKdow7SEku0Zdop2jDtAS7Rh2inaMO0CBx1v6W/wBTb8BnRtB5Gv8AQnwic04439Lf6m34DOl6DyNf6E+ESUH4QhAIQhAIQhA5dpaLG1AWhaGZdbfYuo+ga/JJts3K+q+yQMlC2cELidOo3bF37d+Bu25C7sc9ueeMzAcBsCa1qmJa0au3dt4idgNj22op0ikKG6NWJQD/AAsTzzOhQKPV8asSy2oUqGU6Zayz8m6exk3NgdUDYTjtOO7MjaXwjsdudSCtLUouO9i3Stc9GaxtwUDKp54JDHsxzudVwyq3fvTJcVhiCyn6pi9ZDA5UqxJBGDmM1cCoR0da8MgG3r2YOCxDOucOwLsdzZOWJzmB816lwbrQCCRbbnmOX1jds1uh1dNmnVbLVd+i67WavUKw5WhwKukCsVYVYTB3Bu/uymoOLrCORF1hB/EWNgzXcO4lbZSOnawVlH3XHW1L/hbBNH2u3A29pmjHml1d4nqae0cvgzXg++NVV3Z3D2ox/tOl6Bpy7hTYvpPZ1x/3BX+86XoGlPn44xPJp9Ixpi/JqtA0uVlBoGl7UeUor8LK2ToixECKE3cGXnJYi4gSJxbi1Wkr6W+wImcDtJY4ztVRzY8jyEtcKJtwh5ynRmx9joxZtudhAGQS5UKT5sEdv+ozAa3/ANT+eKNKSvpWWbCf/wCVB/3jKf8AqaWUrZpCuQRuruywyMZUMg5/vLHDyWYrMX2/RhNodOdow7TN8P8AD3R3YDWmhv8Amr0Yz+sZQe2X3SBgCCCp5gg5BHnBHbLGYmPFi8dow7ROsDMjKjbHKkK2M7SRgNjvx2zL0LZffrK01FypUKqazuyReazZZYTjrcrKRjs6p5c5CWkdow7RVhjDtICXaMO0U7Rh2gJdow7RTtI7tAhcbb+mv9TZ8BnT9B5Gv9CfCJyvjbf013qrPgM6poPI1/oT4RJQfhCEAhCEAkHjfEl0mms1LglK13Nggch28zyk6ReKaBNTS9FmejcYbBwcdvIwMVwzQ6b6bmvi2ktqaxXShTQbi6233IvSCzrDfqLDgJkgKM9ud/EClR2KufyEXAIQhA+WtSfrbfW2/wAjTW8LcJpUboAA1ZD7jo06RF6X7O9w5Duy5bHLo8DPKZPUAdLZnkOmsycZx9Y2Tjvl5XrtOaVRzS7ojIpbSWs+3cxXri8Dv83LPfiaGulpdbNZtg0j2+jP6dsPWfNZWfY65nS9A05ixwM94GfZznSNA8rM7HCGp0lHfieTV6BuyaDTHlMxoGmi0bcpQY0cVXZMEWIgSt43x+jRLm6wBiMqg61jfpXzficD8Zs5atrzFaxrLytwS+LcTr0lLX2nCKP3Yn7KqO8k8hOKcc4vZrbjdcefMIgJK1r6K/8AbJ7z+wEnwm8IbNfaGfqVL5OsHIXu3E97kd/d2DvzTzu+jMh1Fd9/NP8ATVvfXwEIQlq8xJ3CeMX6Q509pRe0p9qs/mh5fuMH8ZBhImsTwkdL4J4aV6kdFcfo156oOQUZjyBRmGA2SMK35daTH4KUo1FVWotV7ukbe2wlbLAcuCgU+bv5ADGJygjPI9k0fg94V2afFdxa2jkAftWVjs5d7L+Hb5vNNLFy2nGrOLerd6Kno1I2JXls7UZmUcgORIHm7gP7xbtE1albED1sHRhlWByCPwiHaajMl2jDtFO0YdoCXaMO0U7SO7QIXGm/prvVWfAZ1nQeRr/Qnwice47Z/T3eqs+AzsOg8jX+hfhEkk/CEIQIQhAIQhAIQhAruO8QfT1B66jc5dVCgWkAE9Zj0aM2AATyU90r9D4RG21FFaGlnWo2LYxItbTfSeSFBmvaQuSQ2T9kS412iW9QrlxghgUd62BHeGUgjkSPyJkXT8BorsWxEYFANo32FARX0YcoTgvsJXceeO+B84gr9Jbdjb9IbdnGNvTHOfwxmXXEuC1kHob9Fv6bUHA1FeTT1DSqrnt8pylDqABdYcf/AJrM9xP1jd81KcSoOnsTRumisbZhXQ1uVAbpF+l5bfuyvI7Ozsmhw1l1sTeKUmPSPb5sg4yp/Ef2m+4RZlEPnVT7RMEOybLwefNNf6F/2mhm47kPDpKPLPv9mz4e0t7+K1aWrpbn2r2DvZj3Ko7zM/pLgqlmICgEknsAAySZieM8UbV29I2Qo5Vr6C/l6R5E/sO4TTyPRk53F0nhWPGfspMW+2Gg4z4fX3ZXTqNNX5+T2kfn9lP2z+cyTsWYsxLMxyzElmY+dieZMl8K0B1FnRgkdVmOFLsQoyQiD7THuE91ug2ZNbGxFUM+U6J68tsC2VknBzjsJ7RO3y2UwMrG3Crp9f5aNrTbxQoSx/4HqNpboThSwPNM5QBmAGcsQCDgZiF4RcQhFRO8oF5pnNn2MrnKhuWCQM5mzuj1Qgwk88HvAZuj5Jndhqz9lQzbQD1sAgnGcd89bgmoBVehbc5IUZQnIUuVYA9VtoJwcGN0epor4SwTgl5fZ0XPCtndWV2uSFIbdtbJBAAOSQRE6vhdldjV43Ya4A8huFBbpGAzywFJk7oEGEttJ4O32MoKBAys2WZBjFZsAYZypIXkDjz9gMjjg95CMKmw5QLzTObDivIzlQx7CcAyN0eqD3AeNvpG73oY5dO8H00/1fh3/nN/VqVtQWIwZGGQR2Gcw1FDVsUcYYdoyrY7+0EiTuB8YOlfnlqGPXXtKn01Hn847/z7dbHwde9VnEt87Rh2gLQwDKQykAgjmCD2EGNO00WZLtI1z4i7GkDUWwIHHLPqLfV2fCZ23QeRr/QvwicG41Z9Rb6t/hM7zoPI1/oX4RJQfhCEAhCEAhCEAhCEAnk9nkD5b1PlbfW2/wAjRuOarytvrbf5GjcrbeaXa4H7VfaBNR4Nv9Sv4bh7GImXl/4OWhajk4Cs5P4DO4/7zWzEa0afSMdyJ5rbwg12EFCnm3Wf9IPIfuR7FPnlDPXtLsXbkzHOPMOwD9gAP2nk6Xo7KxlsCK/GeM+/4cri33W1SNDetb5evpFIIIzsYZ7GRsHawI7cGWd/HFsU1vVa9RqFeWuDXHFotBa0pggEYxt5CUkJuTWJYNPqOP1FUu6Mm8XaixF6TC171rC7xt645E8iPsxC+FRzWxSwspoLDpQKyKSh6qhMjJQdpIHcPNm4THq6mqyTiKdEqPSXevpOjPSbVHSHPXXblsHmMEfjmSm48oZ2Sllax3stzZuBdqraxs6o2qDczc8nsGZRwmU0g1W1HF16JKbKmdFVPs2bDvrtucHO09Ui4gj8MgiPXcdRyzNS3SH6XsIswqjVB87l29YqXODkZlHCRsg1XY43X03TnTt0jbulPS8iHpepujG3q537ue7sAi6PCBUcWik9LnTiwmwbWXTtWwCrs6pbokycnvwOcoYRsqavXOST5yT7Z5CEzQufB3ivRN0Ln6pj1D6Dk/Z/ST7Cfx5aZ2nP2GRg8xNFwbiZdOic5sUcie1k7AfzHIH9j3zRzGFp3oelZWOoslbqLZY8PVbNRVW4yjOoIyRyJ58xG7q63Ng20dTT22A1Pew3Art3bz3c+X4zUZMxxmz6i31b/CZ9C6DyVf6F+ET5t4xb9TZ6t/hM+ktB5Kv9C/CJKD8IQgEIQgEIQgEIQgEqKOMFtR0ZqAqLvWj78sbK13ODXt6q8mwdx+z2DIlvMtxofRb2vqUFlqu1Dh3tKYUIripAdqOw/wAXPHPl1yYHAdXYBbb1h5W3vH+Y0a6VfSX2id+4rRSmoIGi0TIp0xt3UoXc6q9qhtOMAqRuOQc5xy7Zd+L2k+56X3FPyzWnL6zrquqdMTWsV2eHP8PmbpV9JfaJL4fqhteoMObgtzH2dq8v3I9gM+jvF7Sfc9L7mn5YeL2k+56X3FPyzLDwK1tE246PDNdJTj4ezbp8/wAPn3pV9Ie0Q6VfSHtE+gvF7Sfc9L7in5YHwf0n3PS+4p+WWfa+Sq2vnttQoIGRzz3juGYrpV9JfaJ2bwe01Go8podCA9FGor2015CXb8Vvkc2GwdYYByeQxzmcC4Xp76i9ug0Vbi25Cq1VOB0droOsUGThR3SO18ja4b0q+kPaJ496qCSygDmeYn0H4vaT7npfcU/LDxe0n3PS+4p+WT2vkbXz90q+kPaJ50q+kPaJ9BeL2k+56X3FPyw8XtJ9z0vuKfljtfI2vn7pV9JfaIirUKwyCO0jtHcSP7Tt/G+G0VFUp0Wg3lLbCbKK9u2oLleQGCS4Ge7mcHsjXENHSq0PVotARZsxW1Cm1y5XKoAMLtUsxY5AxzAHOR2vkbXF+lX0h7RDpV9Ie0T6C8XtJ9z0vuKflh4vaT7npfcU/LJ7XyNr58F65xuXIAJGR2HOP9jPelX0h7RPoLxe0n3PS+4p+WHi9pPuel9xT8sjtfI2vn3pV9Ie0RLaoIyFWAfd1TkYztJ5/gQCP3n0J4vaT7npfcU/LKThWlottC2aHQhLEtsq20V5VarVrK2EjBJ3qeQGOsOeMxOa1jSYNrmGm4uOrdW4VwcjmpKsO0HPLkZFq4qaWLI6ZKlTuFdilWxkFXBBHId069wXh1Fj21X6LQiyvYepp1VSrg4K7hllBVgH5bsHkJb+L2k+56X3NPyzUZPm7j+u6RLWJrBKNyRa61+zjkiAAeyfTmg8lX+hfhEh+L2k+56X3FPyyyAxyED2EIQCEIQCEIQCEIQCRNdwyq8qba1cp9nOe8gkHHapKqSDyOB5pLhAg28JpaxbGrBdDlSSTz3FxkZ54YkjPYezEnQhAIQhAIQhAg6PhNNJJqrVCSCcZ7gwA7eSje2F7BuPKO1tXU4pUqjv0lgTvbDKbXA/VYuf1CSZnPCLg51OroLI5qTT6wEq7V4sc6bowSrAnO1yO7K57QIGjjWm1C2oLK2DowyrDmCPOJhNLw/Wb6zZXqm1O7QMt3TKKq6krp+l12Lv5sWXU5G1txtXny6sUcG1g6JduoUCrTrV0e09E6uek3Hp1CnsJJVgy8uf2YHR7bAilmICgEknsAAySZ7XYGAZTlSAQfODzBmT8NtBbcTtp1F9R016ItNvRFdQ23Y7dde4EBueOfnkEcN1IvH1eo6UX6Zq7hZ9RXpEpqF9TV7xzJW8bdpy1itnl1Q13FtFTcg+kIHQMMZ3drdTHLuO7BHYQefKJ1HBqLHWx6wbFyFbLggMQzAYPYSBy/ATn/gvpdRbpNLZTXq1U0aU3M92/p3+l6dxZXmwnAqW8ns6rquDjCydVwu/T6fpc3Vsatf9IZtQyDDahGpXcz7aya9wVhjbntWB0eNUXrYCUYMAzLkcxuUlWH7EEftMp4E2b31/RLbXWL0WpbLOm2n6LUSAQ7ADc2dueWe7slD0L2VaapKtVZaOGMgFV3RdHqldUL2ddesLA/W54w3ngdKqvVywVgSjbXHerYDYPmOGU/kRHJQcIVv+Iakk7lGn0ddhH2TqFN7WYHcdllGfwK+aX8AkHT8IprZnSpVZ23MRnmdxfz8gWJYgciST3ydCBD4dwurTAimtawcZxk8h9lRnsUZOFHId0mQhAIQhAIQhAIQhAIQhAIQhAIQhAIQhAIQhAIQhAIQhAIQhAIQhATWgUBVAVQMAAAADzAd09ZQQQQCDyIPMEHtBnkICaKFrULWioo7AoCgfkBPVqUHIVQ3nAAPM5PP855CApVAzgAZOTjlk+cxUIQCEIQCEIQCEIQCEIQCEIQ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77" y="2326907"/>
            <a:ext cx="3286856" cy="246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0"/>
            <a:ext cx="662940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Superconductivity For Happiness</a:t>
            </a:r>
            <a:endParaRPr lang="en-GB" sz="36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AutoShape 11" descr="data:image/jpeg;base64,/9j/4AAQSkZJRgABAQAAAQABAAD/2wCEAAkGBxQSEhQUExQWFBUVFBQUFxUUFhcXFRUVFBcXFxQUFBUYHSggGBolHhYUITEhJSkrLi4uFx8zODMsNygtLisBCgoKDg0OGxAQGiwkICUsLCwsLCwtLCwsLCwvLCwsLCwsLCwyLCwsLCwsLCwsLDQsLCwsLCwsLCwsLCwsLCwsLP/AABEIAMIBAwMBIgACEQEDEQH/xAAbAAABBQEBAAAAAAAAAAAAAAADAAECBAUGB//EADkQAAEDAgQDBgQFBQACAwAAAAEAAhEDIQQSMUEFUWEGEyJxgZEUMqGxB0JSYvAjwdHh8ZKiFVNy/8QAGgEAAgMBAQAAAAAAAAAAAAAAAQIAAwQFBv/EAC4RAAICAQMEAgAFAwUAAAAAAAABAhEDBBIhEzFBUSJhMoGhsfAVcfEFQlKR0f/aAAwDAQACEQMRAD8A86axEDFINRGtXuKPPuRFrFMMU2tUw1CipyHw5yuB5fwhSqUoPQ3HkkGoouI5af4RSRW5AQ1PlU4ShNQLIQlCnCUJaBZCEoU4ShElkITZVOEoQoNkIShThOGpqJZFoWhwri9bDlxpPLcwII1BneOY5qmGpNahKKkqaBurlHtvZfE1KuGovqCHOBNv0lxy/SF1DTlC8r4F23ZQw1Ok5rnPaC2RFhNjfoTbouz4H2kpVqLXZ87m5WOtlJeRax5mV5jVabJGTlt4tnb02pxtKN80bYaHEzZY+KIBKt44kHXVZj3KjHHyXTl4JNejtaqrXIwqKxoRMsMr5SrtPGk+SxS+TCvYZkC6SUUNGTNB+K8PmufxoGaVqYh0CyyKtSSjijXYmSVgntUHMlEbLjZaGH4cSJVjlXcrSb7FBmGlaeBwdpKk7C5Uai+bDZVSla4LYxruN3hSXEcS/EKmyq9jWlwa4jMIgxrF0loWizNXtKnqsa8nlIaphqkGogavTHGciIapBqkGqYChW5EA1SAUoTwoLZCEoRE0IkshCaFOEoSksjCaETKmyqEshCaESEoUDYzQpAKTWqQCIjZHKn2UoSLVBbBNVrA419JzXsJBa4OHKRzHv7oAaiUmAuE2EiTr9EskmuRt3J6r2b7Stx0tcMlRokgfKW6ZgfZbHwzTcGRp6jkvKOGcSOEql9A5vAR4rCT0nxAL16mx/dMdU+dzQXgCACRJgcl57WYViknHhPsdnSZurFqXLQzsG38vL6oD6BlX6da2iq1q1yVji2bGlRXpUY1R8yam6VZdTAFzdFv2CK9FapVWXUp3KtYgGTCHRw5cbqyPBXJ3wTwo0AC2qeJDQAh4ZoYLgKdANguItMhUzakXwVCxlMkEqgynYzIEXIKt1zmiNrkc+ijVoHKctzeAbCfNSLpUR8uzyLjnZAd/U7p7QzNLQTcSASPeUl02N/Dp9Wo+o/EAOe4uIDCQJ2nNdJduOsgopPJ+jOXLBlb4j+qPMw1SAUA5TDl0bOe7JAKQCiHKYchYjsUJ4TgpwipAsjCJSpTrZO1qIGouQjkAcxRyqxlTZFNxFIGFuYXspXqUW1xlFN0ySbtAJBJGsW+oWfhDkc12UOi8OuDB3C9O7G4tj6J7swZGek4lwadPBNwCAIGiyavPPFHdFGnS445Z7ZM4LtL2cGFawhxdIgkgAOOssGoAEC6wMi99x/DqOJaBVph4ExOonWCLgrx3tTw1mHxL6dMktGUjNciQCQTAlVaHWdb4S/EXazSvD8k+GYwCkApAKQauic9shCchTypFqgLBQlCJlTQoGz0fsHwfCmg2pUptq1C4nxCQ0AkAAG20rsKtSZ3K8h4F2hqYWQ0BwJBh1wI3C73gfaxuILhlyxz36/6XA1umy73N8r9jt6PVYtih2f7m5lIHmqlZg5qOM4tSpjx1GNPIm/spYTEU3gHO0zpcfZY1GSVtGtzi3tTAh3JX8PgXESTCjjMTSpsc53ytbJI5dFj4vtlTAY2m1731AMjGiPmiJJTKGSf4EBzx4/xs6M4ZgEbwb9Vk1S4HTRadFpaASLn5rzB6LG7TcRFENcfldIPQhpI94S4k3LauRssko7nwT+Ic+w0V3B4sPaYuAYB6jULyjFdqa5Lgx5aJMZdguv8Aw+xhqUTJJyuIMgAS4lxIPWVsz6OWPHuZkw6pTntR1uDEZnTvAmNtT5T9lYrVeRE7LOxrsvyiBCpPe5xAmOqxqG7k2dTbwaXxg5pKpSoiBdMptQN0jweVIOXoHEfw9bSwlQh5fXYHVA7Rj2tklgbsY66hechy9Hizwy24PscrJhlDuWA5TDlXBUwrihxLAcptcgNRAUrK2izTci5lUDlIPSlTgWUoQQ9TDlBHEv0qzRSc0tBMgh2/Ij+6t8E427DFxa0HMADqCI5ELHDlIFI4KSafkilKLTXdHecO7ewD3jIN4y3B5A3suU4/xI4msapblmBEyBCoBShJi0+PHLdFcj5NVkyRUZPgHCkApBqllWncUWQAShEAShSwWCITZUUtUSEQ2BcFEEhHIUcqgykRud16R2H7PGi3v6rQXn5JIhjYu7zMx5ea57sdw/C1HOOIMnwhrcxaJkyTGug+q77iVHPQcxhGXLDMtxb5WxN9Fyddn56S49s6eiwKuq+a7L7+zG4jiaXfZe8+fOagNQgMYWZJFvmGoCz+K47DUn4Z1Eh/ch1hAFxAcYGtguY4o4ZyAIixB+bMLEu6k3VrstiKTMQ01hLYME3DXbEjff3TrTKMN3LpdvZQ9VKctqpW+/rk7jhvF31KzWNg28YhwLdTrETEW81p8Y4U3ENa18QHBztpAmwOusKFfi9Gkzw5Q0yQWxc6kzz1XJcZ7bZqRbRzNebSdhzC58MWTJNPHGjqSy48UHHJLd/Oxy3ajCUKdYsoOLg2Q7WJHInXdaHYzDuqCoHVHU6TRMMMOdUfZmlyBlJ9AN1z1QlxJNySSTzJ1XT9jMI4uqtDYeWtIcflbynrcGOhXazrbhpvn2crDLdl4X5GZh8dVFQtdUqON2ASbxIBkm0G69GwVA0aIfWOcgS90T/4gXhcFxDg9XDEVaha53eGAROaPzHoVp8S7WVBTAYQ2pES0yAOYnWeSzajG823p1XkvwZVi3dS78HQv7XYdpIzC1vlcfqAkvLe9dzPuUk39Nx+2T+oZfo9xYbXFlx3afsTRrta6gwMc1wkMDRmY5wz+ZFyFZ4Z2tbiX921s3cC4H5WCYc4dbD1C2cK7J4A/MOZ16BcmPUwyvszsvZlXtHmuO7AVm1Q2l4mGDmcQCLxBjU76Lr2dgsHlAyVJAuc9z1I09l0zqkctFVp1iXTMDkrJazNNLmq9Fa02OL7Wefdq+zlGg1opSLlxc4kw2Plt9PuuNJXq3brhuIfTmiab2R4mlo7wDUw8mCLaWNl5a/BvaQHNILoLbE5p/TGuq6ejy78fyds52qxbZ8LgGCpArdxPZ40qbW1JbWeZZfwObuJizrj2WAbLTCcZ9jNKDj3ChyIHKuCpgp6Kmg4cphyACpgqCOIdrkQFBptJiBM2AG55BTaUCtxDtKlKCCnzJRHEMEoQTUAjroliK4YGeJsve1rROt/EOhAH1CryZ4Y/wAT+vzHhp8k/wAK+w2VLIh06s1HAGQ0Q4Ro4dfUeyuYcjUQdr31spHPGStMGTDPG6kivUaJtMddVEN6fzmtitwd7X5Q1z/DmlokERJg9LqlTbBEnLO8bG0/dMsya4EcZJ8lMNW1gm1qrW0Qe7EF4cS5st3ygfNfkFY7P0gKr8rO9Y1kkuLWZWyJcSTHogcU44C5uVzQ6nmyuYdJNh7RpZUZdRHdtdL7bRqw4Zbd6t/ST/cy6mGd3mQkElwGaZBneeW6JjeHmkYJBN9Jjpqj8Cx9Lv8ANVcTZxMG5Oh67/VH7R8WGIeDla0NbtBJndx+kIrUJzpNUly7QJYGoW07b4VMx6tZxaGk+FswNhOphCLVU4pQlpqMJa8AEEEw6NA4bhUcHxN0NzSc5BIJEBwLgQ39MiLeSqz6/oSUZR4b7349/wA/7L8Gj60HKMu3ivP/AJ/KNlguux4D2ip0aAZEOzHNJjNP5gQPJcfQByjNrv57qtxfEup087b5SJB/TutOdQyY90rruUYJThl2x79jpO03E++c3KTlAzROjjr62CpY/hRa0VB8jiQJ1sAZ8isPhvGWOImTJaGgReQCfQXny6rvKGCoVhTHflxbdwcTEfpjQARqqMepxqCeN8f2L54Mm99Rcv7OMyJLv6fZnhpEmi1xvLnPfJM6mHJIv/UF/wAWWLQcfjRj9nuJYcMosa3JUNMNeQ25LNZd5kn1XRV8QGb+S5jC0S2GMgS4RYSCeR2XQYeq+mW95cka6z0PVYcqTdo6sLqh6vExu8dJMJn8cZSjvCI+votDFYKhiGFjmNhw2EEHmDsVwnHeyDqIkHMCSAZNuUgpcSxzdSdEyb48rk6R/wCINASA1++zYMcrrluM9r3VmlrWZIJyPHztadRpa245LHdwh4E29JUMJgHl4aGF51gSbczC3QwYIcoyTy5JcMJX43WqNDXvc6DLSTdtoMeYVGV2lTs5Udle+nmDbZWwHZLhsxEkAg67LnsTwsU2vL3ZXTDGQSXQbzysrsWfH2iUTxS8lB1MgwRBGx1SCTnTcn1KmWEagjz6q/f7KXEcKbUzWoxAtA80HNCOJa4fin0ycjokX5W0N9COa2OG/wBesBWZOZsSGmQIsRGgjfosBgV48RfDADBbPiGpnmeizZOXx39hjx37eizxrgzqDiR4qezxEXjWNCsrD1mkExN3DWPlJafqChY7iRcYzzOpk6+xnzQKH9FozfKTqIJbbX16iyxZNdGPwk2/tG3HoJyXUSS9J88EeI1HlpA8JtA3duIO23+1j42s5zsOYhwqeKHAmYbLrGxhsq7xGu9wMEwSQBcQNJG+m6q0XsZFS76gaTED5wCNBrYrh587nPdb/M7GDAoxpJBTiqwJY2WuPie4TJLrhvTWTvJjZdlwkil3Vg4gtc47uNpB5ricLQqNqB7nPJMGGktBnXO7cxsPfZbjO9qSZyidtPQm/L32stuh+Nva22Y9fDeknJRS5PYRxZrWueXDI0CRFwd/uPZcP2uxmZzKvd5A9uVoJs4tJzCQLROiwsM5zIGZzpvBJIEdDqs7tJim12Ck6oXODnOAEuIcIzaXE20v02WqTWCLmmlL7MPy1M1BpuPtFXF8ZrOpxLBTdDnAk3ym1wTmE/brbKZiSXBrqueQDmm19SBsAAbxy5hLF0TTAc/MQBIyBvhabeJzgSNIsAevJn8OHzMLmW6DS9xA5/ZcLJkc3um7s7mPFHGtsVSLFPiDqDyWFpB1Gzh1kWMSr/Ee0UPYGtGV2YnoJBaAOkFc7XwpBdcOuZI2O8jVW8Pgu8JMhrWQHE6hniPh6kkD3SWlTvsNsT8G+WG7ySAW5TIB1Fg6dQb6LDqYPxANl5JmNMxac0dBAhXfjzUcPA40/la1usxqec/45IGMa5tNtVjpf3ndgbtMSATzvp+0ot5ZPdLyCMUuI+C010uhxhrQLgmXvuXOnkIKzuM4ycxD5mBGdxzbDwzHPZNQbRYHPrPD6jplodAkEjXV3pG9yq9fiEAim5rARHgBa61zLokiZtO66E8+Rw2rsZ4YIRnfoWCcXZYbkcIEDMzPfNZ0WJj7dF0nDcSR4DnBEkZt28g8WdExzXGtpOcHOu8tLCQL/PcA872XRYKu0ltMl8a3MZYnwuOv5SFfo8vTfP8Ako12HqR4/wAfz1+pff2lrtJawgNBIGaZtvr6pLCxYdndkBLZgE8hbnokq562ak+fP0PDSYtq4PTS0gjzH3W2cUKgGtrysio8DVFoU2usDcdbQt8lZFwaeHxXiyg+q1K9HvKeU66jzXPswfNwF4/wj4eu5jiDIj2I81VKPodP2Krw2DDgP7HyV7BUabB4QM3MAB3l1CrVcdPzWHUoJxYmxmBY/wBp5o/JrkSkmXcXj4c0gef/ABc72pqsqU7UgX7PM5mjfTVa4d3jCYjqguoN3g20GsJoVF2JNOSoyexGRhcXMY4nUuAJAGjWg6Xk26cl2lDE03khwBYRD2vEg2jT809VjcMdTa/M2nlIsXamD5o+I7QUb54lu7QeaGVucm6JjW2NWHHBcGZLKLfC8tkExF5kE3sfNcTx3hTaVR3dPFSnJu38l7MJkzAi6jxzH1cU4spF1OnP5bOfzLiNun3WRW4fVpgGnUiDoetjHQi0KiOscJd7RbPRqceVTL2NqMADrMGVoI/cBBjmTqsjFYsusLD6lSxGFfUOZxAgczYdABZBwbQBDo223JhLn1jn8Y8IOn0ccfylyw9DmIjcW9VoZs7TO/vH8CfB1aAHidEEWAvfmY6hCxeOpzDHW6jYSfPQLFZuMurRFJ5LpLDIgG4EaA/4WbUqio+HyWgSGNsMrRoI+URPrcrZr41oaQb2Nmzf3WdgKZLi4NsQ4a3GZrhPXXRVzhfyXci4KmFdDc7XuaDMXMtf+gkRIIBi172kX7bhnauq1rWYmlTq1IjD4jKAI0iowDK4gaaDbz4zD4UjM0tLmEQ8ATHWdiDBHkjcJxBY7I/xNBBvMHdrhyP+VIZ5Q4TElijJ/JHT4Z5LnOcZcSZMQJvy2VLEYEAjuwB4i8tnQkC7L2E3MRqVcYwa8zIubz90HFSIJMNaC4kG+rQGmRvOvRLlaq2WtJIzPg2GMzQ+oC68Xmfmv5AGNwecKNR9SCAY2+bXa17hWHkaQRMjMZBJGpGXU30QcWLZm/MLNEQCZ+VpNiJjVY003yVuRnYh7Gkgj91rzA0lu45jTqrdNgcDkEAhmYkXggkDlsfporLA3OCb2BJuAXmYLfK9+itYnFOj+nDs3hJaZBLWhzTMD+Ep1kS/23+YVJtNI5qC3LmDtbHMQT7bKxVxLqLg2m7O4+IhpzEOcAZGU3Ik25yLq9xXCsosFRznOrkQWnL3bLati8jzN9FzuDd45P5nWjXfRWRe9BqjWxbm1XMc4UxmOVr6bcoc4ase0/KT57EeQamCosc3PTcJGrDb2cOWyPjwHio1sF1QSWaZXNhzagOkmHTzkncoOGxmemWFz5eAHAcwYJFjfT3UhJqP0I0XRhqcTTeHgiCyCHHSJHLS88lUeXSZAMmJsY3jNqIV/A4IwPEfCdTlJA3sN7c9lTxeJzEsqUwBMZ7h2tpgwdAleZzl7FpIFV4i1phosABvcgAE2I1MnRMh1MJe2bQflB25pJvj7DSPRavEg78j2jqx1vUKqziLKbgWSJ+azhbrZdKygp/Cgr0244a1U/KRg1ePNDmvDmkCJbcTHQhNiO0gc+WmByde+/ot88MY75mg+l/sijhlH9A9Wg/dJuXosWpbMD/5UuOZrqY2ylwg+irV6z6hkBg//P8Aorc4l2boV2FhL2T/APWQ3TfRZNH8P2iB8RWiRJLWlxjQZp/tsl6u18RLY5IyXLos4XFuaAHNJnlurtPGPc4ZaZAmbg26TopYTshRY0Bz3v18RZTzXmJiFqM7J0CPDUc0+cGecAj7pXlj3aGTbdL9zI4hme2B4Sdb7cisQ8Ldofvquld+H5Ls3x9dv7WxlFv3Ez6q1R7DAHxYzEO6f0xP/qUq1MUqLXgk+TjmdnZE/KP2uPpZpQMTgKVKi1xc7OXVPzGA1ry0TM8rQF6MOz1Np1J65z/YJh2XwxjMA6JsTVcBJkx4wqMmXG1wuf7Iuhjmny/1Z5FWxRkFjzBkWJI8oGnkp4F5qOLGl5aGlzjElpgiSRoNNV7EzgvD6YGaky36py2/a5xCsDjWBpn5mNi3hyi3Lw+ZWTa2XV7Z49xLAvpB7S9wcxhJbF22mCTv1torYwjQxrsoDrza/wCnQ3km3qux7UYnhnwuIFJw751KoKYHeul5aQ3mN90Wnx/hZptmlVeQ1oOWnVEkC+43lUTxZGuWGLrhM8+r5pjINvmgauy8yCf8hUfHmzZC1odEgGAdLnSV32Ix/CzIbw/FOkz4WvafcVJhGw3EcP3TqNPhuJ7qo7M5jqkNcYAk5yf0i3RBY5Jd/wBQq7PPcdAw2aTmfVYDHLKXCOniA9POa/Z/gtWu01W0nupNgZg6m0khzZDQ9wzQC+Y5dF7Bw1tBxAdhalBo0JqUnZYaAA0NnlPmSVrYjCYWoADMNMgBrOn7ehPqVbtg+4/JwmE4Ie6FywNkHOQIMwWyJvPK1lkcR4PXe0A0HOa4hrIk55tlJEZjId5SvUDwigYGeoWgZcpjL1MACDc3CvMbTBklxIaWiGtBbIguaRcGJGtpPNJkwxmkraoDt9zwnD4SrUqMo92DUqOABmD4jlafefQaLS4n2BxXxQoNLK9VtMVHNpeFrG3DS59SADpbqvWeGcLwdB2anTh+bPmfLyHEZS4FxJBjcLSpVGNc97RTD3kZ3Q5pdlENzG5MBJjwpd2IoHiPDuEYl1fuO7Jd3ndGQHMm+aXMkOABg3gQVudoOwbeHYcOGLaS+rDWvZkL31Moy5s+gyzodF6LQ4e5jiMM/D4djjne2nRkuqEQ5xIc3WBqCVV472Vdi8pqVW52FrmOFIy0jW2eL+mg1gJ44oK78jU0jwfH4Ss6t3dZzXlslzmkkDwzlJIF4aLdVi1cWWBjmsY1xYXaOgXiAJ36yvb8f+Fmdxcyu1hcPF/TJl5JzOAz+GZFuiy6X4LRTqh1dr6uWm2g7K8NpkOmoXtnxSIA5XTKCXYKfs88w/CzUc2qCMphxa3x5joR/aNvNXcJQ7oPfSpmMxbmc5uYmb30jW06L0Hhv4Z4miwNbiKJyxHhcOck2uevmpYT8NcRTYW99ScCXO/OAC6TIGXy9lTkxOQ3B5hxNzgWX11YCQIET6dU9OobB06SGzoYs0+USJ8l31b8KcTctfQJIABL3i8zMd2jUvwnqnDv7yq34mf6Za4mkAMsF0sn9Vh0VSwSfArSPOKrPEfC43NwbeiS9LH4cYoaGn6VHAegypIrC6D04+zQaEZnshtKO2eQXpjynJNoHMe0qQPl7Jgw9FIMKBCVOt0lT7z9qi1FpgJGOmxNrx+X7IgxPMJgBy9k2TolaRYpSLDMS3lA/nJGdDvlP88lRNNSYw9VXKCZfDPJBi1xsIUTh6mpBIUmT/0KUO81W8ZpjqgdOi46A+3+lF1O93R5gI7HO2BH881ZY53/AGCkeMsWpT8Gc7DgjU+3+0m0B/B/pa/enQtb6Jp/a0R5/Uyq3jbLVniZvwrP0u+n+FJmEZyj1/0r5pg9PL/acUh/Ch0huvEqU8M39J91aGGZFgQUWnTHL6ojKQU6dDLLFlcYbqkcL+4eytGmNkxpobWN1IlT4P8Af9FE0QOquZVLu0rxsZZYlRjiNAPZFdiHbIppKORJtkh90X5BDFv6KbcY7kFLIlkQ5DwL4x36R7pfFu5BTbRJ0CYU+iZJitpDfFO5BL4p3IKZoHbRDLeifawbkS+KdyCShCSFhOMa1EagNcrDV2Dythm+RRQ0dUBruqIHeSUNhGgdfZSaEGVJqAyZZAHJLKhgIjWyP+pRkwjPJS01hQbbcp3VjuPZKx00TD04cg98OceiRf1shQ1lkOPJTbUVPvY3SFad/olaHUi73ibvFWFQnr5Izag5JaH3BmvRA9V87eX0SMdUKGUi216l3gVIeqeUKHUy4avVR75VZKaSpQd5b75Pn6qnnS71Ciby7m/hT5uqph5Td6oTcWySl3ruZ91V79SZUlAO4sGq7mfdQk8z7lIPCRqBSw2/ZIVnD8x90u+P6iguIKGSiTcwxd1PunVeUkSbmcs2pZTa9VGPRWuW44tFoVERp6qu0orUBiwxwU+8QGlTbKAQzaikHISmEoUHzpIUp5QocL3ijKgHpsx5IBDADcJOaEMP6KWYJaDZIujdIHr/AH+xUHVPVQka6JWMmw7XHeVIu5fz2Krtqz/wJy3qgNZYbPT+eqm2eapz1+qm1x/kKDWWj5qJKA5xGv0TsqqE3UFzpB380Q+9/kJjU6qUTcHzH+FMSq5f5p5QobcGzpByAXJu8Qom4tZuqiR1KGCkTG6lDbh3jqoZyN0i/qhuepQdwT4kpIEhJSg7jn2FHYVUp1FZpuWw5ZZYUVqCxGaoAK0IrUNhRWlKEnKQKcFTQGQwanypsqlCAyQ2VLKOaeE5aOSAw7Y5JnVOaWQJjSHJAI2cFReensUUNHJSyoMJXLxyP0/sk2q08/sjmmOSbuhyQphsiGj/AIiEBD7gdU4pealEseEMt80cNKlCjCiqRyH1UPQq1kjS3kok8x6pKG4BKOZTdCjmvZEhHN0TnqnPX7KDnQNUaBZNr0z3lBe+2t/RV3VD/wAUolll1RDdUQO+Q3Vj0RCmH77p9UkDvG8/omQG5MumrNNOktBgLLEZqSShEFYjNSSQGCBTCdJKMh04SSUY46mEkkAjhSCZJAjJEKISSQIOVFJJQIkgnSUISapFJJKMiudfVJu/mkkp5D4BYgWQAPskklkSJGsbDyUSbJJKBYZrZbe/mgPaANAkkoQcsGU2HsqoakkghirU1KSSSch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"/>
            <a:ext cx="2743200" cy="204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" y="914400"/>
            <a:ext cx="413829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Trial and error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2438400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002060"/>
                </a:solidFill>
              </a:rPr>
              <a:t>Nano-grains</a:t>
            </a:r>
            <a:endParaRPr lang="en-GB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32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393686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752600"/>
            <a:ext cx="433863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066800"/>
            <a:ext cx="12144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52437" y="5139532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Abeles, Cohen, Cullen, Phys. Rev.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Lett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., 17, 632 (1966)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2437" y="6142542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A.M. Goldman, Dynes,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Tinkham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01516" y="381000"/>
            <a:ext cx="4570482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Single grains?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437" y="5638800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Crow, Parks, Douglass, Jensen,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Giaver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, Zeller.... </a:t>
            </a:r>
          </a:p>
        </p:txBody>
      </p:sp>
    </p:spTree>
    <p:extLst>
      <p:ext uri="{BB962C8B-B14F-4D97-AF65-F5344CB8AC3E}">
        <p14:creationId xmlns:p14="http://schemas.microsoft.com/office/powerpoint/2010/main" val="206243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28600" y="4508623"/>
            <a:ext cx="457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Odd-even effects</a:t>
            </a:r>
          </a:p>
        </p:txBody>
      </p:sp>
      <p:pic>
        <p:nvPicPr>
          <p:cNvPr id="391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347277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ixaDeTexto 12"/>
          <p:cNvSpPr txBox="1"/>
          <p:nvPr/>
        </p:nvSpPr>
        <p:spPr>
          <a:xfrm>
            <a:off x="457200" y="304800"/>
            <a:ext cx="198120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  <a:sym typeface="Symbol"/>
              </a:rPr>
              <a:t> ~ </a:t>
            </a:r>
            <a:endParaRPr lang="pt-PT" sz="54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76400" y="1808668"/>
            <a:ext cx="2057400" cy="1077218"/>
          </a:xfrm>
          <a:prstGeom prst="rect">
            <a:avLst/>
          </a:prstGeom>
          <a:solidFill>
            <a:schemeClr val="accent1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Superconductivity? </a:t>
            </a:r>
            <a:endParaRPr lang="pt-PT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5" name="Picture 7" descr="anders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1809780"/>
            <a:ext cx="952500" cy="1209675"/>
          </a:xfrm>
          <a:prstGeom prst="rect">
            <a:avLst/>
          </a:prstGeom>
          <a:noFill/>
        </p:spPr>
      </p:pic>
      <p:sp>
        <p:nvSpPr>
          <p:cNvPr id="19" name="Rectângulo 18"/>
          <p:cNvSpPr/>
          <p:nvPr/>
        </p:nvSpPr>
        <p:spPr>
          <a:xfrm>
            <a:off x="228600" y="3923848"/>
            <a:ext cx="43434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</a:rPr>
              <a:t>Isolated grain?</a:t>
            </a:r>
            <a:endParaRPr lang="pt-PT" dirty="0" smtClean="0">
              <a:solidFill>
                <a:schemeClr val="accent6">
                  <a:lumMod val="20000"/>
                  <a:lumOff val="8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28600" y="3340894"/>
            <a:ext cx="4343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Yes, superconductivity</a:t>
            </a:r>
            <a:endParaRPr lang="pt-PT" dirty="0">
              <a:solidFill>
                <a:schemeClr val="accent6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1676400" y="2819400"/>
            <a:ext cx="20574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1959</a:t>
            </a:r>
            <a:endParaRPr lang="pt-PT" sz="20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tângulo 7"/>
          <p:cNvSpPr/>
          <p:nvPr/>
        </p:nvSpPr>
        <p:spPr>
          <a:xfrm>
            <a:off x="4677508" y="673221"/>
            <a:ext cx="3810000" cy="1138773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accent5"/>
                </a:solidFill>
                <a:latin typeface="Calibri" panose="020F0502020204030204" pitchFamily="34" charset="0"/>
              </a:rPr>
              <a:t>Tinkham</a:t>
            </a:r>
            <a:r>
              <a:rPr lang="en-US" sz="2000" b="1" dirty="0">
                <a:solidFill>
                  <a:schemeClr val="accent5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et al., </a:t>
            </a:r>
            <a:r>
              <a:rPr lang="en-US" sz="2000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Superconductivity in </a:t>
            </a:r>
            <a:r>
              <a:rPr lang="en-US" sz="2800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S</a:t>
            </a:r>
            <a:r>
              <a:rPr lang="en-US" sz="2400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ingle </a:t>
            </a:r>
            <a:r>
              <a:rPr lang="en-US" sz="2000" b="1" i="1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Metal Particles </a:t>
            </a:r>
            <a:r>
              <a:rPr lang="en-US" sz="2000" dirty="0" smtClean="0">
                <a:solidFill>
                  <a:schemeClr val="accent5"/>
                </a:solidFill>
                <a:latin typeface="Calibri" panose="020F0502020204030204" pitchFamily="34" charset="0"/>
              </a:rPr>
              <a:t>PRL 74, 3241 (1995).</a:t>
            </a:r>
            <a:endParaRPr lang="pt-PT" sz="2000" dirty="0">
              <a:solidFill>
                <a:schemeClr val="accent5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431" y="5580185"/>
            <a:ext cx="4413738" cy="107721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Rediscovery of </a:t>
            </a:r>
          </a:p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Richardson’s equations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5890846"/>
            <a:ext cx="35814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o yet quantitative 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4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0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524000"/>
            <a:ext cx="45910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228600" y="457200"/>
            <a:ext cx="4267200" cy="523220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BCS </a:t>
            </a:r>
            <a:r>
              <a:rPr lang="en-US" sz="2800" b="1" dirty="0" smtClean="0">
                <a:solidFill>
                  <a:schemeClr val="bg1"/>
                </a:solidFill>
              </a:rPr>
              <a:t>superconductivity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38400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06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0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1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sp>
        <p:nvSpPr>
          <p:cNvPr id="384011" name="Rectangle 11"/>
          <p:cNvSpPr>
            <a:spLocks noChangeArrowheads="1"/>
          </p:cNvSpPr>
          <p:nvPr/>
        </p:nvSpPr>
        <p:spPr bwMode="auto">
          <a:xfrm>
            <a:off x="0" y="1447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01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4012" name="Picture 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1219200"/>
            <a:ext cx="4171950" cy="1371600"/>
          </a:xfrm>
          <a:prstGeom prst="rect">
            <a:avLst/>
          </a:prstGeom>
          <a:noFill/>
        </p:spPr>
      </p:pic>
      <p:sp>
        <p:nvSpPr>
          <p:cNvPr id="384014" name="Rectangle 14"/>
          <p:cNvSpPr>
            <a:spLocks noChangeArrowheads="1"/>
          </p:cNvSpPr>
          <p:nvPr/>
        </p:nvSpPr>
        <p:spPr bwMode="auto">
          <a:xfrm>
            <a:off x="0" y="1828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5181600" y="457200"/>
            <a:ext cx="3581400" cy="523220"/>
          </a:xfrm>
          <a:prstGeom prst="rect">
            <a:avLst/>
          </a:prstGeom>
          <a:solidFill>
            <a:schemeClr val="accent1">
              <a:lumMod val="25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Finite size effects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228600" y="3810000"/>
            <a:ext cx="2057400" cy="830997"/>
          </a:xfrm>
          <a:prstGeom prst="rect">
            <a:avLst/>
          </a:prstGeom>
          <a:solidFill>
            <a:srgbClr val="00808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V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</a:t>
            </a:r>
            <a:r>
              <a:rPr lang="en-US" sz="2400" dirty="0" smtClean="0">
                <a:solidFill>
                  <a:schemeClr val="bg1"/>
                </a:solidFill>
              </a:rPr>
              <a:t>  </a:t>
            </a:r>
            <a:r>
              <a:rPr lang="en-US" sz="2400" dirty="0" smtClean="0">
                <a:solidFill>
                  <a:schemeClr val="bg1"/>
                </a:solidFill>
                <a:sym typeface="Symbol"/>
              </a:rPr>
              <a:t></a:t>
            </a:r>
            <a:r>
              <a:rPr lang="en-US" sz="2400" dirty="0" smtClean="0">
                <a:solidFill>
                  <a:schemeClr val="bg1"/>
                </a:solidFill>
              </a:rPr>
              <a:t>                 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~ </a:t>
            </a:r>
            <a:r>
              <a:rPr lang="el-GR" sz="24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</a:t>
            </a:r>
            <a:r>
              <a:rPr lang="en-US" sz="2400" baseline="-250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D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e</a:t>
            </a:r>
            <a:r>
              <a:rPr lang="en-US" sz="2400" baseline="30000" dirty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-1/</a:t>
            </a:r>
            <a:r>
              <a:rPr lang="en-US" sz="2400" baseline="30000" dirty="0" smtClean="0">
                <a:solidFill>
                  <a:schemeClr val="bg1"/>
                </a:solidFill>
                <a:cs typeface="Arial" pitchFamily="34" charset="0"/>
                <a:sym typeface="Symbol" pitchFamily="18" charset="2"/>
              </a:rPr>
              <a:t>  </a:t>
            </a:r>
            <a:endParaRPr lang="en-US" sz="2400" dirty="0">
              <a:solidFill>
                <a:schemeClr val="bg1"/>
              </a:solidFill>
              <a:sym typeface="Symbol" pitchFamily="18" charset="2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2514600" y="3810000"/>
            <a:ext cx="1600200" cy="830997"/>
          </a:xfrm>
          <a:prstGeom prst="rect">
            <a:avLst/>
          </a:prstGeom>
          <a:solidFill>
            <a:srgbClr val="0070C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chemeClr val="bg1"/>
                </a:solidFill>
              </a:rPr>
              <a:t>V </a:t>
            </a:r>
            <a:r>
              <a:rPr lang="en-US" sz="2400" dirty="0" smtClean="0">
                <a:solidFill>
                  <a:schemeClr val="bg1"/>
                </a:solidFill>
              </a:rPr>
              <a:t>finite </a:t>
            </a:r>
            <a:r>
              <a:rPr lang="el-GR" sz="2400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400" dirty="0">
                <a:solidFill>
                  <a:schemeClr val="bg1"/>
                </a:solidFill>
                <a:cs typeface="Arial" pitchFamily="34" charset="0"/>
              </a:rPr>
              <a:t>=</a:t>
            </a:r>
            <a:r>
              <a:rPr lang="en-US" sz="2400" dirty="0">
                <a:solidFill>
                  <a:schemeClr val="bg1"/>
                </a:solidFill>
              </a:rPr>
              <a:t>?</a:t>
            </a:r>
            <a:r>
              <a:rPr lang="en-US" sz="2400" dirty="0"/>
              <a:t>               </a:t>
            </a:r>
          </a:p>
        </p:txBody>
      </p:sp>
      <p:sp>
        <p:nvSpPr>
          <p:cNvPr id="38401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384015" name="Picture 1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2667000"/>
            <a:ext cx="3352800" cy="914400"/>
          </a:xfrm>
          <a:prstGeom prst="rect">
            <a:avLst/>
          </a:prstGeom>
          <a:noFill/>
        </p:spPr>
      </p:pic>
      <p:sp>
        <p:nvSpPr>
          <p:cNvPr id="17" name="CaixaDeTexto 7"/>
          <p:cNvSpPr txBox="1"/>
          <p:nvPr/>
        </p:nvSpPr>
        <p:spPr>
          <a:xfrm>
            <a:off x="762000" y="5105400"/>
            <a:ext cx="2895600" cy="646331"/>
          </a:xfrm>
          <a:prstGeom prst="rect">
            <a:avLst/>
          </a:prstGeom>
          <a:solidFill>
            <a:srgbClr val="80008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Shell Effects</a:t>
            </a:r>
            <a:endParaRPr lang="pt-PT" sz="3600" dirty="0">
              <a:solidFill>
                <a:schemeClr val="bg1"/>
              </a:solidFill>
            </a:endParaRPr>
          </a:p>
        </p:txBody>
      </p:sp>
      <p:sp>
        <p:nvSpPr>
          <p:cNvPr id="18" name="CaixaDeTexto 8"/>
          <p:cNvSpPr txBox="1"/>
          <p:nvPr/>
        </p:nvSpPr>
        <p:spPr>
          <a:xfrm>
            <a:off x="571500" y="5751731"/>
            <a:ext cx="3276600" cy="707886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800080"/>
                </a:solidFill>
              </a:rPr>
              <a:t>Parmenter</a:t>
            </a:r>
            <a:r>
              <a:rPr lang="en-GB" sz="2000" dirty="0" smtClean="0">
                <a:solidFill>
                  <a:srgbClr val="800080"/>
                </a:solidFill>
              </a:rPr>
              <a:t>, Phys. Rev. 166, 392 (1967)</a:t>
            </a:r>
            <a:endParaRPr lang="pt-PT" sz="2000" dirty="0">
              <a:solidFill>
                <a:srgbClr val="80008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91000" y="5664836"/>
            <a:ext cx="16764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L ~ 5nm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6172200" y="5751731"/>
            <a:ext cx="1143000" cy="490210"/>
          </a:xfrm>
          <a:prstGeom prst="rightArrow">
            <a:avLst/>
          </a:prstGeom>
          <a:solidFill>
            <a:schemeClr val="accent1">
              <a:lumMod val="2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5825" y="4843790"/>
            <a:ext cx="3581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Level Degeneracy </a:t>
            </a:r>
            <a:endParaRPr lang="en-GB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77125" y="5704447"/>
            <a:ext cx="160020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20T</a:t>
            </a:r>
            <a:r>
              <a:rPr lang="en-GB" baseline="-25000" dirty="0" smtClean="0">
                <a:solidFill>
                  <a:schemeClr val="bg1">
                    <a:lumMod val="85000"/>
                  </a:schemeClr>
                </a:solidFill>
              </a:rPr>
              <a:t>c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!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6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0" y="-5402"/>
            <a:ext cx="353314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 &gt;&gt; </a:t>
            </a:r>
            <a:endParaRPr lang="pt-PT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587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9202" y="3472804"/>
            <a:ext cx="403352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-5080" y="1298862"/>
            <a:ext cx="4287520" cy="830997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Heiselberg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(2002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):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harmonic potentials, cold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atom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-5080" y="2514600"/>
            <a:ext cx="426974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Kresin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Ovchinnikov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Boyaci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(2007) </a:t>
            </a:r>
            <a:r>
              <a:rPr lang="en-US" sz="2400" dirty="0" smtClean="0">
                <a:solidFill>
                  <a:schemeClr val="bg1"/>
                </a:solidFill>
              </a:rPr>
              <a:t>: Spherical, too high </a:t>
            </a:r>
            <a:r>
              <a:rPr lang="en-US" sz="2400" dirty="0" err="1">
                <a:solidFill>
                  <a:schemeClr val="bg1"/>
                </a:solidFill>
              </a:rPr>
              <a:t>T</a:t>
            </a:r>
            <a:r>
              <a:rPr lang="en-US" sz="2400" baseline="-25000" dirty="0" err="1">
                <a:solidFill>
                  <a:schemeClr val="bg1"/>
                </a:solidFill>
              </a:rPr>
              <a:t>c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5240" y="3657600"/>
            <a:ext cx="4267200" cy="830997"/>
          </a:xfrm>
          <a:prstGeom prst="rect">
            <a:avLst/>
          </a:prstGeom>
          <a:solidFill>
            <a:schemeClr val="accent5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Peeters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, et al,  (2005-): BCS, </a:t>
            </a:r>
            <a:r>
              <a:rPr lang="en-US" sz="2400" dirty="0" err="1" smtClean="0">
                <a:solidFill>
                  <a:schemeClr val="bg2">
                    <a:lumMod val="50000"/>
                  </a:schemeClr>
                </a:solidFill>
              </a:rPr>
              <a:t>BdG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in a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wire, cylinder..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-5080" y="5943600"/>
            <a:ext cx="4269740" cy="830997"/>
          </a:xfrm>
          <a:prstGeom prst="rect">
            <a:avLst/>
          </a:prstGeom>
          <a:solidFill>
            <a:schemeClr val="accent1"/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Olofsson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(2008): Estimation of fluctuations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 BCS 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0" y="4795261"/>
            <a:ext cx="428244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chemeClr val="bg1"/>
                </a:solidFill>
              </a:rPr>
              <a:t>Devreese</a:t>
            </a:r>
            <a:r>
              <a:rPr lang="en-US" sz="2400" dirty="0">
                <a:solidFill>
                  <a:schemeClr val="bg1"/>
                </a:solidFill>
              </a:rPr>
              <a:t> (2006): Richardson equations in a box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33140" y="-5403"/>
            <a:ext cx="20574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</a:rPr>
              <a:t>Grains</a:t>
            </a:r>
            <a:endParaRPr lang="en-GB" sz="4400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540" y="353943"/>
            <a:ext cx="3292475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72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555" name="Picture 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677" y="2133600"/>
            <a:ext cx="5181600" cy="1143000"/>
          </a:xfrm>
          <a:prstGeom prst="rect">
            <a:avLst/>
          </a:prstGeom>
          <a:solidFill>
            <a:srgbClr val="FFCC66">
              <a:alpha val="59000"/>
            </a:srgbClr>
          </a:solidFill>
          <a:ln w="19050">
            <a:noFill/>
            <a:miter lim="800000"/>
            <a:headEnd/>
            <a:tailEnd/>
          </a:ln>
          <a:effectLst/>
        </p:spPr>
      </p:pic>
      <p:sp>
        <p:nvSpPr>
          <p:cNvPr id="286723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" y="1066800"/>
            <a:ext cx="358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CaixaDeTexto 21"/>
          <p:cNvSpPr txBox="1"/>
          <p:nvPr/>
        </p:nvSpPr>
        <p:spPr>
          <a:xfrm>
            <a:off x="-43962" y="0"/>
            <a:ext cx="259666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 &gt;&gt; </a:t>
            </a:r>
            <a:endParaRPr lang="pt-PT" sz="4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5768340" y="4800600"/>
            <a:ext cx="3003307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Expansion in 1/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k</a:t>
            </a:r>
            <a:r>
              <a:rPr lang="en-GB" baseline="-25000" dirty="0" err="1" smtClean="0">
                <a:solidFill>
                  <a:schemeClr val="bg1">
                    <a:lumMod val="95000"/>
                  </a:schemeClr>
                </a:solidFill>
              </a:rPr>
              <a:t>F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L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,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/∆</a:t>
            </a:r>
            <a:r>
              <a:rPr lang="en-GB" baseline="-25000" dirty="0" smtClean="0">
                <a:solidFill>
                  <a:schemeClr val="bg1">
                    <a:lumMod val="95000"/>
                  </a:schemeClr>
                </a:solidFill>
                <a:sym typeface="Symbol"/>
              </a:rPr>
              <a:t>0</a:t>
            </a:r>
            <a:endParaRPr lang="pt-PT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552700" y="5862"/>
            <a:ext cx="3200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L ~ 10nm</a:t>
            </a:r>
            <a:endParaRPr lang="pt-PT" sz="48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269" y="5246901"/>
            <a:ext cx="2362200" cy="14495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2700" y="5392043"/>
            <a:ext cx="2438400" cy="971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117124" y="5971667"/>
            <a:ext cx="3962400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/>
              <a:t>AGG, </a:t>
            </a:r>
            <a:r>
              <a:rPr lang="en-US" sz="1600" dirty="0" err="1" smtClean="0"/>
              <a:t>Altshuler</a:t>
            </a:r>
            <a:r>
              <a:rPr lang="en-US" sz="1600" dirty="0" smtClean="0"/>
              <a:t>, PRL </a:t>
            </a:r>
            <a:r>
              <a:rPr lang="en-US" sz="1600" dirty="0"/>
              <a:t>100, 187001 (2008) </a:t>
            </a:r>
            <a:r>
              <a:rPr lang="en-US" sz="1600" dirty="0" smtClean="0"/>
              <a:t>    AGG, </a:t>
            </a:r>
            <a:r>
              <a:rPr lang="en-US" sz="1600" dirty="0" err="1" smtClean="0"/>
              <a:t>Altshuler</a:t>
            </a:r>
            <a:r>
              <a:rPr lang="en-US" sz="1600" dirty="0" smtClean="0"/>
              <a:t>, PRB  </a:t>
            </a:r>
            <a:r>
              <a:rPr lang="en-US" sz="1600" dirty="0"/>
              <a:t>83, 014510 </a:t>
            </a:r>
            <a:r>
              <a:rPr lang="en-US" sz="1600" dirty="0" smtClean="0"/>
              <a:t>(</a:t>
            </a:r>
            <a:r>
              <a:rPr lang="en-US" sz="1600" dirty="0"/>
              <a:t>2011</a:t>
            </a:r>
            <a:r>
              <a:rPr lang="en-US" sz="1600" dirty="0" smtClean="0"/>
              <a:t>) </a:t>
            </a:r>
            <a:endParaRPr lang="en-US" sz="16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50" y="65543"/>
            <a:ext cx="3082450" cy="244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3528" y="2514600"/>
            <a:ext cx="3318694" cy="212396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grpSp>
        <p:nvGrpSpPr>
          <p:cNvPr id="14" name="Group 13"/>
          <p:cNvGrpSpPr/>
          <p:nvPr/>
        </p:nvGrpSpPr>
        <p:grpSpPr>
          <a:xfrm>
            <a:off x="600864" y="3576582"/>
            <a:ext cx="3461712" cy="1137751"/>
            <a:chOff x="228600" y="5361076"/>
            <a:chExt cx="3461712" cy="1137751"/>
          </a:xfrm>
        </p:grpSpPr>
        <p:pic>
          <p:nvPicPr>
            <p:cNvPr id="16" name="Picture 4" descr="altshuler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28600" y="5395594"/>
              <a:ext cx="1126067" cy="1066800"/>
            </a:xfrm>
            <a:prstGeom prst="rect">
              <a:avLst/>
            </a:prstGeom>
            <a:noFill/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420197" y="5378474"/>
              <a:ext cx="1066800" cy="110227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83825" y="5361076"/>
              <a:ext cx="1106487" cy="1137751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2673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5590" y="2989599"/>
            <a:ext cx="52768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4800600" y="1752600"/>
            <a:ext cx="3810000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</a:rPr>
              <a:t>R ~  4-30nm</a:t>
            </a:r>
            <a:endParaRPr lang="pt-PT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04800" y="228600"/>
            <a:ext cx="36576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S</a:t>
            </a:r>
            <a:r>
              <a:rPr lang="en-GB" sz="2800" dirty="0" smtClean="0">
                <a:solidFill>
                  <a:schemeClr val="bg1"/>
                </a:solidFill>
              </a:rPr>
              <a:t>ingle</a:t>
            </a:r>
            <a:r>
              <a:rPr lang="en-GB" sz="3600" dirty="0" smtClean="0">
                <a:solidFill>
                  <a:schemeClr val="bg1"/>
                </a:solidFill>
              </a:rPr>
              <a:t>, I</a:t>
            </a:r>
            <a:r>
              <a:rPr lang="en-GB" sz="2800" dirty="0" smtClean="0">
                <a:solidFill>
                  <a:schemeClr val="bg1"/>
                </a:solidFill>
              </a:rPr>
              <a:t>solated </a:t>
            </a:r>
            <a:r>
              <a:rPr lang="en-GB" sz="2800" dirty="0" err="1" smtClean="0">
                <a:solidFill>
                  <a:schemeClr val="bg1"/>
                </a:solidFill>
              </a:rPr>
              <a:t>Sn</a:t>
            </a:r>
            <a:r>
              <a:rPr lang="en-GB" sz="2800" dirty="0">
                <a:solidFill>
                  <a:schemeClr val="bg1"/>
                </a:solidFill>
              </a:rPr>
              <a:t> </a:t>
            </a:r>
            <a:r>
              <a:rPr lang="en-GB" sz="2800" dirty="0" smtClean="0">
                <a:solidFill>
                  <a:schemeClr val="bg1"/>
                </a:solidFill>
              </a:rPr>
              <a:t>and </a:t>
            </a:r>
            <a:r>
              <a:rPr lang="en-GB" sz="2800" dirty="0" err="1" smtClean="0">
                <a:solidFill>
                  <a:schemeClr val="bg1"/>
                </a:solidFill>
              </a:rPr>
              <a:t>Pb</a:t>
            </a:r>
            <a:r>
              <a:rPr lang="en-GB" sz="2800" dirty="0" smtClean="0">
                <a:solidFill>
                  <a:schemeClr val="bg1"/>
                </a:solidFill>
              </a:rPr>
              <a:t> grains</a:t>
            </a:r>
            <a:endParaRPr lang="pt-PT" sz="2800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800600" y="2438400"/>
            <a:ext cx="3810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en-GB" sz="2800" dirty="0" smtClean="0">
                <a:solidFill>
                  <a:schemeClr val="accent2">
                    <a:lumMod val="75000"/>
                  </a:schemeClr>
                </a:solidFill>
              </a:rPr>
              <a:t> gap is still observed</a:t>
            </a:r>
            <a:endParaRPr lang="pt-PT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5611172" y="4989493"/>
            <a:ext cx="2895600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solidFill>
                  <a:schemeClr val="accent5">
                    <a:lumMod val="25000"/>
                  </a:schemeClr>
                </a:solidFill>
              </a:rPr>
              <a:t>Tunneling conductance</a:t>
            </a:r>
            <a:endParaRPr lang="pt-PT" sz="2800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800600" y="3124200"/>
            <a:ext cx="3810000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Almost hemispherical</a:t>
            </a:r>
            <a:endParaRPr lang="pt-PT" sz="2800" dirty="0">
              <a:solidFill>
                <a:srgbClr val="7030A0"/>
              </a:solidFill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4343400" y="5352246"/>
            <a:ext cx="457200" cy="228600"/>
          </a:xfrm>
          <a:prstGeom prst="rect">
            <a:avLst/>
          </a:prstGeom>
          <a:solidFill>
            <a:srgbClr val="1A2B3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2296588" y="5829300"/>
            <a:ext cx="838200" cy="228600"/>
          </a:xfrm>
          <a:prstGeom prst="rect">
            <a:avLst/>
          </a:prstGeom>
          <a:solidFill>
            <a:srgbClr val="969696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PT" dirty="0"/>
          </a:p>
        </p:txBody>
      </p:sp>
      <p:pic>
        <p:nvPicPr>
          <p:cNvPr id="16" name="Picture 15" descr="d058046c0fc3f753efc3f98d71ed847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"/>
            <a:ext cx="1083733" cy="1219200"/>
          </a:xfrm>
          <a:prstGeom prst="rect">
            <a:avLst/>
          </a:prstGeom>
          <a:noFill/>
        </p:spPr>
      </p:pic>
      <p:pic>
        <p:nvPicPr>
          <p:cNvPr id="17" name="Picture 13" descr="sangi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152400"/>
            <a:ext cx="1371600" cy="1155031"/>
          </a:xfrm>
          <a:prstGeom prst="rect">
            <a:avLst/>
          </a:prstGeom>
          <a:noFill/>
        </p:spPr>
      </p:pic>
      <p:sp>
        <p:nvSpPr>
          <p:cNvPr id="18" name="CaixaDeTexto 17"/>
          <p:cNvSpPr txBox="1"/>
          <p:nvPr/>
        </p:nvSpPr>
        <p:spPr>
          <a:xfrm>
            <a:off x="4724400" y="12954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Kern</a:t>
            </a:r>
            <a:endParaRPr lang="pt-PT" sz="2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7543800" y="12954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Bose</a:t>
            </a:r>
            <a:endParaRPr lang="pt-PT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611172" y="4312056"/>
            <a:ext cx="2891590" cy="707886"/>
          </a:xfrm>
          <a:prstGeom prst="rect">
            <a:avLst/>
          </a:prstGeom>
          <a:solidFill>
            <a:schemeClr val="accent5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>
                    <a:lumMod val="75000"/>
                  </a:schemeClr>
                </a:solidFill>
              </a:rPr>
              <a:t>STM</a:t>
            </a:r>
            <a:endParaRPr lang="en-GB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20" name="Group 159"/>
          <p:cNvGrpSpPr>
            <a:grpSpLocks/>
          </p:cNvGrpSpPr>
          <p:nvPr/>
        </p:nvGrpSpPr>
        <p:grpSpPr bwMode="auto">
          <a:xfrm>
            <a:off x="354792" y="1305818"/>
            <a:ext cx="3208844" cy="2225689"/>
            <a:chOff x="91" y="1383"/>
            <a:chExt cx="2344" cy="1045"/>
          </a:xfrm>
        </p:grpSpPr>
        <p:pic>
          <p:nvPicPr>
            <p:cNvPr id="21" name="Picture 155"/>
            <p:cNvPicPr>
              <a:picLocks noChangeAspect="1" noChangeArrowheads="1"/>
            </p:cNvPicPr>
            <p:nvPr/>
          </p:nvPicPr>
          <p:blipFill>
            <a:blip r:embed="rId5"/>
            <a:srcRect l="82573" t="6070" b="4158"/>
            <a:stretch>
              <a:fillRect/>
            </a:stretch>
          </p:blipFill>
          <p:spPr bwMode="auto">
            <a:xfrm flipH="1">
              <a:off x="196" y="1540"/>
              <a:ext cx="158" cy="726"/>
            </a:xfrm>
            <a:prstGeom prst="rect">
              <a:avLst/>
            </a:prstGeom>
            <a:noFill/>
          </p:spPr>
        </p:pic>
        <p:pic>
          <p:nvPicPr>
            <p:cNvPr id="22" name="Picture 156"/>
            <p:cNvPicPr>
              <a:picLocks noChangeAspect="1" noChangeArrowheads="1"/>
            </p:cNvPicPr>
            <p:nvPr/>
          </p:nvPicPr>
          <p:blipFill>
            <a:blip r:embed="rId6"/>
            <a:srcRect t="34189" r="21489" b="32257"/>
            <a:stretch>
              <a:fillRect/>
            </a:stretch>
          </p:blipFill>
          <p:spPr bwMode="auto">
            <a:xfrm>
              <a:off x="621" y="1493"/>
              <a:ext cx="1814" cy="69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3" name="Text Box 157"/>
            <p:cNvSpPr txBox="1">
              <a:spLocks noChangeArrowheads="1"/>
            </p:cNvSpPr>
            <p:nvPr/>
          </p:nvSpPr>
          <p:spPr bwMode="auto">
            <a:xfrm>
              <a:off x="119" y="225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0 nm</a:t>
              </a:r>
              <a:endParaRPr lang="en-US"/>
            </a:p>
          </p:txBody>
        </p:sp>
        <p:sp>
          <p:nvSpPr>
            <p:cNvPr id="24" name="Text Box 158"/>
            <p:cNvSpPr txBox="1">
              <a:spLocks noChangeArrowheads="1"/>
            </p:cNvSpPr>
            <p:nvPr/>
          </p:nvSpPr>
          <p:spPr bwMode="auto">
            <a:xfrm>
              <a:off x="91" y="1383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7 nm</a:t>
              </a:r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939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3269883"/>
            <a:ext cx="6837485" cy="354084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194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23" y="1927591"/>
            <a:ext cx="1905000" cy="13716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pic>
        <p:nvPicPr>
          <p:cNvPr id="3194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90800" y="2019300"/>
            <a:ext cx="5638800" cy="1600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553200" y="355629"/>
            <a:ext cx="9144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" y="11723"/>
            <a:ext cx="7543801" cy="2198077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5480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" y="3098378"/>
            <a:ext cx="4743450" cy="363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9062" y="922514"/>
            <a:ext cx="423238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-5080" y="1793814"/>
            <a:ext cx="45720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Richardson’s equations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1213" y="4479016"/>
            <a:ext cx="4542787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Static Path Approach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8" name="CaixaDeTexto 24"/>
          <p:cNvSpPr txBox="1"/>
          <p:nvPr/>
        </p:nvSpPr>
        <p:spPr>
          <a:xfrm>
            <a:off x="4465899" y="5562600"/>
            <a:ext cx="4572000" cy="830997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solidFill>
                  <a:schemeClr val="accent2">
                    <a:lumMod val="75000"/>
                  </a:schemeClr>
                </a:solidFill>
              </a:rPr>
              <a:t>Brihuega, AGG, Ribeiro, Bose, Kern PRB 84,104525 (2011)</a:t>
            </a:r>
          </a:p>
          <a:p>
            <a:pPr algn="ctr"/>
            <a:r>
              <a:rPr lang="en-GB" sz="1600" dirty="0" smtClean="0">
                <a:solidFill>
                  <a:schemeClr val="accent2">
                    <a:lumMod val="75000"/>
                  </a:schemeClr>
                </a:solidFill>
              </a:rPr>
              <a:t>Editor‘s Suggestion</a:t>
            </a:r>
            <a:endParaRPr lang="pt-PT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1723" y="1209039"/>
            <a:ext cx="45720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Quantum Fluctuations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1213" y="3898746"/>
            <a:ext cx="4542787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Thermal Fluctuations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508734"/>
            <a:ext cx="1143000" cy="584775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and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51"/>
            <a:ext cx="6096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Beyond mean field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078415" y="-11724"/>
            <a:ext cx="1981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sym typeface="Symbol"/>
              </a:rPr>
              <a:t> ~ </a:t>
            </a:r>
            <a:endParaRPr lang="pt-PT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0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-1"/>
            <a:ext cx="5029200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</a:rPr>
              <a:t>Quantum + Thermal?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1" y="6483290"/>
            <a:ext cx="9144000" cy="40011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GB" sz="2000" dirty="0" err="1" smtClean="0">
                <a:solidFill>
                  <a:srgbClr val="4E1A48"/>
                </a:solidFill>
              </a:rPr>
              <a:t>Ribeiro</a:t>
            </a:r>
            <a:r>
              <a:rPr lang="en-GB" sz="2000" dirty="0" smtClean="0">
                <a:solidFill>
                  <a:srgbClr val="4E1A48"/>
                </a:solidFill>
              </a:rPr>
              <a:t> and AGG, </a:t>
            </a:r>
            <a:r>
              <a:rPr lang="pt-PT" sz="2000" b="1" dirty="0" smtClean="0">
                <a:solidFill>
                  <a:srgbClr val="4E1A48"/>
                </a:solidFill>
              </a:rPr>
              <a:t>Phys. </a:t>
            </a:r>
            <a:r>
              <a:rPr lang="pt-PT" sz="2000" b="1" dirty="0" err="1" smtClean="0">
                <a:solidFill>
                  <a:srgbClr val="4E1A48"/>
                </a:solidFill>
              </a:rPr>
              <a:t>Rev</a:t>
            </a:r>
            <a:r>
              <a:rPr lang="pt-PT" sz="2000" b="1" dirty="0" smtClean="0">
                <a:solidFill>
                  <a:srgbClr val="4E1A48"/>
                </a:solidFill>
              </a:rPr>
              <a:t>. </a:t>
            </a:r>
            <a:r>
              <a:rPr lang="pt-PT" sz="2000" b="1" dirty="0" err="1" smtClean="0">
                <a:solidFill>
                  <a:srgbClr val="4E1A48"/>
                </a:solidFill>
              </a:rPr>
              <a:t>Lett</a:t>
            </a:r>
            <a:r>
              <a:rPr lang="pt-PT" sz="2000" b="1" dirty="0" smtClean="0">
                <a:solidFill>
                  <a:srgbClr val="4E1A48"/>
                </a:solidFill>
              </a:rPr>
              <a:t>. 108, 097004 (2012)</a:t>
            </a:r>
            <a:endParaRPr lang="en-US" sz="2000" b="1" dirty="0" smtClean="0">
              <a:solidFill>
                <a:srgbClr val="4E1A48"/>
              </a:solidFill>
            </a:endParaRPr>
          </a:p>
        </p:txBody>
      </p:sp>
      <p:sp>
        <p:nvSpPr>
          <p:cNvPr id="20" name="Rectângulo 19"/>
          <p:cNvSpPr/>
          <p:nvPr/>
        </p:nvSpPr>
        <p:spPr>
          <a:xfrm>
            <a:off x="5029200" y="0"/>
            <a:ext cx="41148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sym typeface="Symbol" pitchFamily="18" charset="2"/>
              </a:rPr>
              <a:t>T, </a:t>
            </a:r>
            <a:r>
              <a:rPr lang="en-US" sz="4000" dirty="0" smtClean="0">
                <a:solidFill>
                  <a:schemeClr val="bg1"/>
                </a:solidFill>
              </a:rPr>
              <a:t>/ </a:t>
            </a:r>
            <a:r>
              <a:rPr lang="el-GR" sz="4000" dirty="0" smtClean="0">
                <a:solidFill>
                  <a:schemeClr val="bg1"/>
                </a:solidFill>
                <a:sym typeface="Symbol" pitchFamily="18" charset="2"/>
              </a:rPr>
              <a:t>Δ</a:t>
            </a:r>
            <a:r>
              <a:rPr lang="en-US" sz="4000" baseline="-25000" dirty="0" smtClean="0">
                <a:solidFill>
                  <a:schemeClr val="bg1"/>
                </a:solidFill>
                <a:sym typeface="Symbol" pitchFamily="18" charset="2"/>
              </a:rPr>
              <a:t>0</a:t>
            </a:r>
            <a:r>
              <a:rPr lang="en-US" sz="4000" dirty="0" smtClean="0">
                <a:solidFill>
                  <a:schemeClr val="bg1"/>
                </a:solidFill>
                <a:sym typeface="Symbol" pitchFamily="18" charset="2"/>
              </a:rPr>
              <a:t> &lt;&lt; 1  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830997"/>
            <a:ext cx="58674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Divergences at intermediate T</a:t>
            </a:r>
            <a:endParaRPr lang="pt-PT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5" name="Rectângulo 14"/>
          <p:cNvSpPr/>
          <p:nvPr/>
        </p:nvSpPr>
        <p:spPr>
          <a:xfrm>
            <a:off x="5867401" y="800218"/>
            <a:ext cx="3276600" cy="646331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pt-PT" sz="1600" dirty="0" err="1" smtClean="0">
                <a:solidFill>
                  <a:schemeClr val="accent1">
                    <a:lumMod val="25000"/>
                  </a:schemeClr>
                </a:solidFill>
              </a:rPr>
              <a:t>Rossignoli</a:t>
            </a:r>
            <a:r>
              <a:rPr lang="pt-PT" sz="1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t-PT" sz="1800" dirty="0" err="1" smtClean="0">
                <a:solidFill>
                  <a:schemeClr val="accent1">
                    <a:lumMod val="25000"/>
                  </a:schemeClr>
                </a:solidFill>
              </a:rPr>
              <a:t>and</a:t>
            </a:r>
            <a:r>
              <a:rPr lang="pt-PT" sz="18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pt-PT" sz="1800" dirty="0" err="1" smtClean="0">
                <a:solidFill>
                  <a:schemeClr val="accent1">
                    <a:lumMod val="25000"/>
                  </a:schemeClr>
                </a:solidFill>
              </a:rPr>
              <a:t>Canosa</a:t>
            </a:r>
            <a:endParaRPr lang="pt-PT" sz="18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algn="ctr"/>
            <a:r>
              <a:rPr lang="en-US" sz="1800" dirty="0" smtClean="0">
                <a:solidFill>
                  <a:schemeClr val="accent1">
                    <a:lumMod val="25000"/>
                  </a:schemeClr>
                </a:solidFill>
              </a:rPr>
              <a:t>Ann. of Phys. 275, 1, (1999)</a:t>
            </a:r>
            <a:endParaRPr lang="pt-PT" sz="18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295" y="1469610"/>
            <a:ext cx="2314811" cy="2068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81425" y="3119960"/>
            <a:ext cx="2339650" cy="835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45" y="3883170"/>
            <a:ext cx="7211695" cy="262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0" y="1600200"/>
            <a:ext cx="5862319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Harmful Zero Modes 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2286000"/>
            <a:ext cx="586232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bg1">
                    <a:lumMod val="95000"/>
                  </a:schemeClr>
                </a:solidFill>
              </a:rPr>
              <a:t>Polar coordinates</a:t>
            </a:r>
            <a:endParaRPr lang="en-GB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" y="3028950"/>
            <a:ext cx="58674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Quantum fluctuations ~ Charging effects</a:t>
            </a:r>
            <a:endParaRPr lang="en-GB" sz="24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icture 2" descr="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20000" y="4114800"/>
            <a:ext cx="963054" cy="12543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72827" y="5333997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Pedro </a:t>
            </a:r>
            <a:r>
              <a:rPr lang="en-GB" sz="1600" dirty="0" err="1" smtClean="0"/>
              <a:t>Ribeiro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619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647" y="783837"/>
            <a:ext cx="8859352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Librarians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0297" y="5820037"/>
            <a:ext cx="3004038" cy="10156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Control</a:t>
            </a:r>
            <a:endParaRPr lang="en-GB" sz="60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92"/>
            <a:ext cx="9144000" cy="646331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Pb</a:t>
            </a:r>
            <a:r>
              <a:rPr lang="en-GB" sz="3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~7K   Al ~1K  Sn ~3.7K  </a:t>
            </a:r>
            <a:r>
              <a:rPr lang="en-GB" sz="36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Nb</a:t>
            </a:r>
            <a:r>
              <a:rPr lang="en-GB" sz="36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~9.3K</a:t>
            </a:r>
            <a:endParaRPr lang="en-GB" sz="36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7426" y="1600200"/>
            <a:ext cx="2416909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Thinner 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7426" y="2185307"/>
            <a:ext cx="2416574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Cleaner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7426" y="2766082"/>
            <a:ext cx="241657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Smaller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7975" y="4584926"/>
            <a:ext cx="6419115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BCS + (weak) disorder, interactions..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4596" y="5235262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A371A"/>
                </a:solidFill>
                <a:latin typeface="Calibri" panose="020F0502020204030204" pitchFamily="34" charset="0"/>
              </a:rPr>
              <a:t>Thin films</a:t>
            </a:r>
            <a:endParaRPr lang="en-GB" dirty="0">
              <a:solidFill>
                <a:srgbClr val="5A371A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3837" y="571500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660033"/>
                </a:solidFill>
                <a:latin typeface="Calibri" panose="020F0502020204030204" pitchFamily="34" charset="0"/>
              </a:rPr>
              <a:t>Josephson Junctions</a:t>
            </a:r>
            <a:endParaRPr lang="en-GB" dirty="0">
              <a:solidFill>
                <a:srgbClr val="660033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9699" y="6172199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5A371A"/>
                </a:solidFill>
                <a:latin typeface="Calibri" panose="020F0502020204030204" pitchFamily="34" charset="0"/>
              </a:rPr>
              <a:t>Nanowires</a:t>
            </a:r>
            <a:endParaRPr lang="en-GB" dirty="0">
              <a:solidFill>
                <a:srgbClr val="5A371A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AutoShape 2" descr="data:image/jpeg;base64,/9j/4AAQSkZJRgABAQAAAQABAAD/2wCEAAkGBxQSEhUUExQVFhUXFxobGBQXGBkcGBgaFxwYGBgdFxcYHSggGBwlGxoXITEhJSkrLi4uFx8zODMsNygtLisBCgoKDg0OGhAQGiwkHBwsLCwsLCwsLCwsLCwsLCwsLCwsLCwsLCwsLCwsLCwsLCwsLCwsLCwsLCwsLCwsLCwsLP/AABEIAOEA4QMBIgACEQEDEQH/xAAbAAACAgMBAAAAAAAAAAAAAAADBAIFAAEGB//EAEcQAAEDAgMEBgYIBQIDCQAAAAEAAhEDIQQSMQUiQVETMmFxgbEGcpGhwfAUIzNCUrLR4WJzgpLxFcIHQ6IWNERTVGODk7P/xAAYAQEBAQEBAAAAAAAAAAAAAAABAAIDBP/EAB8RAQEAAgMBAQEBAQAAAAAAAAABAhESITFBUWEiA//aAAwDAQACEQMRAD8A5jY1Xcdxv8E9UqWVZsnqGPxfAJ5y8d9eqeJjRVO0nbn9Z8irVh1VPtA7n9R8v3TPRTu1hukfx+TVUzuX5/A/FWe2H7rv5jvcSFWVLsnt/VOPgHYbdblwPBGZY9Ye/wDRBZ3ac0eiD+CfA/BNSc9a87jvIqezhNH+l0/3EfAIREB9o3HGL/FTwX2Nv/LP/wC1QfAK+JTVXbo9U/7kDGHdb2AIr+qPUPuLv1QMfdrfVC1AlQO6O1GCBRFgisvZVDQHBYdIWcVjgg6ZGik3/vDRyLPdlUeC2DGJ8W/7VJ0J+zp/y2adwVdXFqnqfEKxJ3G2jcb+UKvrmBU9X4hc43SxtQPrfAIOHN/D4o5+wM/iGn9KBhtfBbYMtHPyUK/2lP1G+akHRxUf+ZT7Gt80EHajvrXpXRpjl8Qj7YdFV57Uv913cPMJngvrdHRN4brN70nTNgm8L1x3qpWULFtaXNI4LHdGC0tnjM+Ee5MP2wIsw+/9EXZlLcPrHyCZLRB7f1Wuvw9q0bZAF2H228krVr9KMoEyeHarR+HCT2cz64esmaQu0auanMRL3H2k/r7lX1BuN7ym8T9i3x8wk6x3G95804+BNuLaY6yIMU3mR896AymTy07EUUSeDf8ApSk3YxsOubtIv2pjBO+rIuIaB/dUe/yISNWlEAge5WFUz0nq0/IIqU1V0s/oPm4IOOOnqiPEEopO5/Q7zcgbQbp6oWoKJheqizCFSNh3KZKqmwolbYVpyCjPsW3PjEf1KRFvnkoR9e71vKSpLirtWnutk2a28HUAA+SUr4lrg+D1hA9oT1fBtB0Gg4DkFXV6AzwszRY100P6h/tQKdUNdfi0QnMZZj/5h9xCSo05PgNUwDvxLVqnWBqNjTd/MovpDs8EbAsifWZ+ZSK7WI6R/f8ABBcNx3gi7U67x2oThuO8EzwVqkJATWF64QKWgsEzgzLh4pukfy9qxT6MrFy6JrZz4p+J8gsc4yFDZ4mn/UfgsKr6dmXjkkNniao708DcJLZtqnt/ZOK2FiLUWeJ94SmIbujvPmf2TWK+xZ88kvV6rfHzTiGNjQz7RwRaQaLmYPIiYHG/FQzEDre8/ojUZ/EB3n9lpBVYLhGltdfdZPV/+b3U/wAoStbUX5JjEGem7mflQlLWduf/ABn8xQcebDuHkmsczdAEXZPgSP3SmNuR2AeS1BRqIOUdykVlKzVt10KNsChzU4hRI4qLZFkAQazj2u8j+iNwQKYh7+8jz/dSdTiG38APcFWVh9YO8eas6zpJ8PJVtbrjvC5kPG9R/wDNd+YJbCDe/pCYxh+rd/Nf+YJbCje8AtzwGizsHtW8Nx9dnnKxvGRp2rdDQeu34oRDaHXd3qFUbh8FPHHefwufgIUKh3D3t+M/BbngqNKzQmsCN9LU9E7gWbw7is1H8x5rFDKtLmTmyh9WO93wUnsWtl/Zjvd53R3j4Wv8/wCU30xqIVds3r+B8irEhV2zesfVd+VOPgQr3pU0pVdDW+Pn+yPXd9UzuS1fqt8ff/laiGaz+HzRKcaFpQW6WJ9hTFJ0jrwR63NVTKrN4W5H2pqJdVEgSWiToLC5S1acwkzp22McUWsft+4flCEU21pmBafq2jddJmASCDcESQRoCFWY7Udw8kSv1HfPEIWP19i3ANT0Cnw7lCmLBGAQoiXRMKJMBYStQotnQd4S2b6x3efim407xZKUT9Z/UoOpxJ3j3/oq2p9q3vH6KxxF3nvVcftB3hc2/gOMP1R/mO80HBC57h8+SNi/se+o/wDMgYIbxtoAtTxkTEVstgJPf8ypbPxBdla5pBLwR2wnsPgqb7w0uPB14IKhjn/WsNhDhAAgAReFdJUYx0vf6/x/yovO4e8eX+EGvUkuM6mVhdukdo9y6TwGGjRNYF294FK09AmcKbmNUWKLFYoZj/CsXPRO7OP1Q73eZRz5pfBGKLf6vzFMOFtUfaY24qqwJ3j6rj7lZuVXg9Xeo7yKcQFifsqfzz/RL1DutnW6YxI+qZ88SrD0e2NTqjPVcRciAQAAIAk6rVuolQK8WN5PIEXTrWmAQwX7P3sp7dwrWEdE0AOtAJN+Gp1jilcJTAbDpDgYjuVuXtCVnGbiIi3YIhHxf/iPD8qUrVBmnhbXsAHwRMVXkVo4keSkra43HD51QNo3Ps8kWrZrvDzUdpC/dHktRlOmbDtRnPsg0zYdyIzmgxpbCgRxROEqLR6ze8JXDXqD1vimWDeb6w9iZfsx1NtJ5pubJkuIOU5juFp/u9yNyJa1use9I61R6w802BOqAaBDmuvd/KxjLx7+Cwdk8afqWz+N/wCYoWEs509nsg/qiY5w6Fk/id5krotq+jbKGALzeuejc517BxAygcAA4eIWt6Gi+yqVI4erVNQtcx7GhsEyHyBYX1m/8Kq6uIYagGYEk6wQGxaDPHij7Dx/0aqHQXNLYe208xE2kGPeoek1dteoKzGZGuBEGJc5puTFtI9iJ6vihriCdNSsbp4rpX7GFXCUntG+1+RxA+6XkSecSCucZYR26rrjegYoaJ/B4bPLZgnQQb6C/IXJn+HtSeWA0njMQb6wrjZdcEAOsAIBEzz1WKoB/wBmK34feFitszPx1P7isWOVJXCfZM8fMpshExGBfTa2WFohsyI1GpjQGQpYVtyYByiSJ4wYtqePsRswu8Krwgu/+W7yVs1uazbkmOOqQbTyl8D/AJbpv96LplVJY37Jnd7esVabFc3LlIm8nsHDxlD2bsOriiGUwAGw576m61rSCO2fDmiUtnhjH1KdacjXgE7meMgGVjgSS5zrDlcpyvWlBsQ9xqNbSbneLtY0EnvMX46lVzy++YjMXXuDB48OcjwXcbY9KMPs+mcNg2NdiCMtWpOZrH/fzPN6rgZ3RuiPBcnsz0cxOIOekM461R1Q5GtJMgB1y5xubAC4Rjf1VTYw73DVKmqTn7SJVvj9lvYarXtIczKdeZIntH6KmwuHL3BgiXEAX4my6RmtVepHq+ZWtpgZj4I2JommHNMEtcBaeBIKFtMb8BP1JsG6FJo5mExWwpYGh2W7A4QZs7Qm5ju7NEHozreNJ7UJER+IKTHNiMw96EGjP7fijPbfhYeKikyJBkWjzVptXbtV9ClTe/NTZGVsNBbllrQTlBiO08FUsaLp3Y2zBWcQYhpaSwjrtJg3BEAGPas3X1JDCYg021W06paR2ZfYTPHgrhvpEH4MUehph4cWud99sObUzDvBj3K/xmPc2mKRY0O4ZZ0DZAF9VwFWm41Hu/jLZFhb/PHksY9+tWaSfQL20mkavPvcR4WldRtbbAr4apwGYQOPXDmj3AFJ+kPoycKAW121WlxbYXEXkkEjWBqqMT+I/N0zWQnS09JcYyqyjlpZCGiXmJfwGnaDqibQr0H4IRSIrZiBU4ZcwMWP4ZGipiCYv7lhedJEcotx/da4ra22LWa6hSpuMNdVfIGaCd3L1b63VFtOgxuIhl2bsmDx62qLTqERECDIiRCb2bgm1azQ/dB1M3twuqTV2zex9stoGm3opDmgA6lvEnKCLXhUwxBad3j7PFd/tPY2GpsA3Z4tzEkX5SuIxlAZuqYkqwylaynYH0qpzC2idE3k72rFrcZd36QeklXEMFJ9EMa4NfmlxJDXGMoIEiRHgoejm0W4c1C9jnZ2wHMLcwNiRvRrfjwXH067xy5ezw7T7UWlj6rTmad7mDw9i5cG9rbGYwVajntBEyYdEjKOy3BN+luPpvp7sg5AYIH4Y53HYua+mOmYM3uCJvqt43aJrNDXA2ESAOBkJ49jZGhin55phrX9G5pLGtaS3IWuBgXLhqdV6R6RMwAwz3USwu6N2Q5n5i5wtIFptoRzhec0KYa6ZfOmnOye/wBQmnkcTlm27yn4FOc3elj/AFP0VwjH4ygyq5raZccxLgIAa49ZwgXA15rrNk5Ke0WtpFvRjpWmoyfrQKdQtc/eyul2Q2EboK4supfig8OSsMLtXIWEOYSxpAMDQtymb3geSMpuqdOnw2Cbj8ViKb3FgbnIcDJhryGtDDDRZw9naue9DNhDE1MS6YGHdmEjUNLyd77robY5XBAw2Jg1CYPSSNZ1LT/t96UwFM0s7ekdlqHeDSQCIIhwkBwuqY2SojteAdDvGTaJM6x4lapUhVrhp0Mzw0HPgJTnpHVZUrEtnsGkcbxyHkqtznC4kG9x2rpPGa6DG7OLqbH5wbNYW/eaczmAHwAde8EI+M2NWGHY4t+rZndxzAFxG8MuUaWg8RzVI3azy8OqOc852uMm5gyJJ+brpa/pDUfhDR6QlrmRlyNmJmJDefasWZQwtsrYVY0KlWmxzg9rRIsW9aY5yLFD2fsiuQ8so55ZrLBkM2IDiMxjlKs9ielVajh3U2upgMawNa5hJJLg0gdoEu7gndj7e6Kl1KdSWEkPkXBe4acSsW5NSRz52I5r6YpuDjLXdGY6VhkECowSJPC5kK02T6PudXe8khwJApEPY4OfaneIcMwuDqUTZeIacW/EPYPrXtIY2bNpNDZB1g39hVr6UekjWMqPo03U6oLW53OzEucZaW8su87wRbbdRSSKyrSrVjlpU3PqD7oa6WkjLvv6rR2mPglP9CZhy413AOLyG0jq8ABznOIMTM7vGQuq9D8e+hgm1KlUuNQioXVHlw+s6klxmcmU9pKUr4ujXqUHQDXmoKgg3Y2nDZndIk2hEt3o+uWGzmubWNOvRI6NpcHfVFxG9DKZG8ZEbvYEpiMIOjpQTmeRIcIILzl59UAceau30GCjh3/+86ONpcC3/oJjsVt6T1sH9CzUwzpMoAIYRpEyY1AMrco04WtQfTpMe4thxcQGuaTDTlIcNReUviWlsXGg0IPAnh2FANZoAGUd95kfstvq6Dx17SF1jImFZncANSfnVWuzKP1rg5phpIMTa/EhUtOuBeJ/dPUccW5msL2hwggGxmNYN0ZSh1k0yx5IBdaLnQAdYe3Xmua+lF4NOAIl5PFxgwLWaCAuh2dhWV61DDuNbK6iyrUIbTgyD0hzOeCKYIMmCd02KrfSHa1NlcuwjQ2k1uRrvvPuSXkkSJOmlguePum6ouk/iHz4rEpm7X/3fssXTV/GVpiKZZlERLWm8jUA8QLdq05sBxMy2B2X/RXu1NrMrPovfhKLKdMkvp0mhvSSIIM9sEdyjjtrYRzawbgixzyMpaRAGVoJMaOzZnWEXvosS38OlG6juZ5vmIy25AzrxlLvac0RGnvErssXtXAU6PRfQnvdTcJcXAteWxmIOeZcxsTl4qqr4/CYvE0clE4Wi1p6Ug5iSQMroDbR3XmUy/xKmlTEukxlaXR3CeC0xhIJGjQCeQBgD3ldLs9uz2VMSMQ6uBmPROY07zDMOIDCQ/SJsksFgqL6OKqNrZW5nCnSdZ9RrXNLNCN6/LUK2tKjozkD/ul2Wf4ozR7LqL6MAEixBLe0AwfenDTYcE1xqtL+mfNGd4A0mQ+JsJkaCZVztfZlKMOKeIpVGuPR7vVpBzi6XGTA0B7QT2K5BzRw4tLRJ4ECb96yvSDWm2U2GkLo8RsSocRTph7Kz+jY4dG5pAa3K25MCRvOgxIAvK53H4pr3POYEvcXEgHUmfDuTLtUvRosdxPbzPd3p2js19cEsEU2yC6LC0x/E62gVp6POwxaWVGs3iB0rgHBulniJaLdYG06RddRtPCspBtAs6MBpLWtygC26RFiJvN5hZyz7Mx284dsl7CS9uUDWbWI4c0A1nNGUPIjQcB710O3HuqPa0Amx8OXeuVebnUXOq6Y22ds05Txjx9758e9NUcS82hpn4f0qpDuKssIDawGtz2Rp7VUynWYmoOFxpDvLT2LH4kvkPYSJk5jIkAietyRH0vs2gHfafEh5bodBCFSZnOUgiXFkWnXLNtFik5U2rUbSFF4qCnEBpbYBunC0KGH2maTw9s9UiHNJ1IK7raPp+19PEUn0ajKhFWnLXtcycrmAyXNMSeA4SuErUC3o3Hq1A7JBBnKYNhpB5rGPfsNiT9rTTZRJZkY7OCRDg45pvN+u72rVXGh9IUszIHG08Bz7EGuCCWmxa6D2EcPepAtdpdb1JB2V/04EWdMCBp8Chu2UTo4cphOvwzZILGzxBF781oYVg+7HdbyTyo0HsnZdNtVprkmmDLgwbzgAbXc2JMCeRKjhcG4S50ZiZ3dBOsDgPgAjOogaZv7nfqsFK1nO7N4/FPJaFZUqDNpDqfQg/e6LN0jmg8ATIPMOKTxNElsAHUI5puH33ewH4Ks2pVLnkGIBtYaW+IRj3V4R+jVOQ/uCxbk81i6drZ9rDzdp+Iogc7g53tXSemWx6eHfhhSdOelLtOBbvEtPEE+xD29sqmykDRGZ7HEPIM2gRYdpXKZQ2VQuLoG+68agWl2XlyWxWeIGYGRxaL3cIJ/pnxW3AhoJEHc9ud37IVIl0HLoPytcTceK0B6LnPcGkMMyIiOFo4J3EYtktaxopl4BkODmkmQA4BrQzTti10ph6bnVWMFjm5jk2e6xUzsx1SoxpBDXmx1m5E+0R4LN9QDK7RuuIAvIi+kCDwATGK2kAwNgEEkwO0ESeep9qq8YN4jlb596liz1RyYwA9zWha0rUsdjM5ygQ3KB385jUJMjRScVYbF2S/FVmUWwC6ZcbhjR1nEDURw4kwtdSArgaVWo8NotLn65WNkwNSY4dpXT1tp16dGnQxFMtDHTTe8EOY1wIcxrjZzOQ4QvRdkbGpYVnRUW6kZnEjO9xOrnDhIBjQcOEL7d2YzEUTTcLOEtI1DjmEjlDwPavPf+stb49PKsTihd7XgOm0G4HzKpnOjt1nx4omPw5p1HU3atMTz5EDhIS/Qk2aQeyQPML0yaYOYavLHN6Jri5jmh0EluYkSBl7V0e1K+GqUGNw+HdRqh7ekdUe5+a0HI0uOXfyusBYFcxSovYRJLeUG/tBT30ioLCq/geB07Tfms5T8UdhXxWB+oy0a1pD94H3OeRd3dZVuAdQGKeaxqNoA7uXKXgF25Mgh1hBVGcVVj7Se9oKIzH1ubD4R28FzmNjW1ts7B0KvS/SsT0JAGQEMJc0ySYNjygc+5WFLZFJzqAGOw5JZmuQAC9wJYZcQ1wv32sqbEsruh1TDh0jrEmS0X53CVbj4N2ajKACDxBknvAVxq2uq+BpfTOirYuixhBecQIczNIIaSSBmIMT2TC3htnUvprKFGuzEMNw9gAbmJqHITmIJ3W37VRY7EsqOGek5vVjJeYy3IJNzClha1OnOVz2l15c08uwdrk6ultebXwuXFVGAbxOciw3nl1hHCG6aXUm7GrVRiHU6JcCXgua4DI7cO4CbkMIMH28FVPx1N7nOdU3nRe8jjqe9WDNvlsijiDTa4QWsqEBxgNl19YGqx2SlCg9+He5ramQgb4Y4iGuIeQ9oiwaZ3tCoMyuouDS0EuYRvNzBtyRlnNcReOCZ2ZtGrSpOoMrAUXBwLBkjfc8kSW5gC10WKZwu16own0YtoQKbWh+XfiwID80TrBjwSiJpzSeb3NMh3CM5meJkNIsudxn2j/WI9hXe7M9JK1PBuwjjSFMUcjN15fvA5gSH5Zkm8DxXAVDvu9d3mVvD2s1LI35lYtSsXRl0GOxjqjqYc4PLWtYJM5W2t2akeC66pjsJ9ChzD0vRvDXBpu8hxEnNpMarnhi2HgT3gH4oOIxzGMDXPcQJIGXjpcm3FeezbooabIEb1uOh4689Uak6I+uc3jBm/P4o+L22wtDQyQOJN/8AoRdlmmczqxAaRLQ2oAdTOYEkjVdPm2YsNn7NLhSyzVqVDmdAECnTJbLibCXAmDoGtJNws2w4UxTNQFzSwEAG+Uk6Hlmn3pt1SnLHsaWvY4y4VGy9oIyHO11nDTuDeKpNrvc+GB5gATmdJsTGlrclid1pVGiaj5aDFteA4SUPH2cW8rE+1WTWwIDtOKqqtPeJMm5vzuTHzyXSVlGk2YXRejm0m4GsKxbnaWuY4CM0OyklpPEZdOMlUlNwF1CtVJ108B74lV7U6e4bM2gzEU+kpndcHXgiA02EGCDY+wc0TEOBDp0IJPY2A/zBXnn/AA52oKbzQe6BUIc3lIs9t9MzbjtaRqV6GbwDxO96ocWeS8uePG6dpdvIPTjCFuLeCeAMxYxafcuYJv8AHkvQ/wDiBSIY0mJabE6kVAQR23aO7KVx+yME2o6C8MPAu0J4A9i9WGX+d1xs7H2Ns7parGlxGZwBNjum5InjEpavukXN2g/55K92XQcysWQ6eNsw3mQCC3gZEHtQ8X6N16lZlKmwvqOYHZGguhosSSLNuWi546o5HXSuGgKjm9yt8VhHUn9HUplrhq0lpOg5GOSVrMAjdidCYi1zxVLtaKAjkFJz7218PnijMph0RpFjET4LbaIk35fv71bBZ7iXBMiotVcLvCCLaogwx5q2gXuuolo5AorsMVhoHgpF+gaTdot2BabhmjQJltEyo5DMQpFmU/rBrrMSSEGnTLyQ3tJ4aXNyrFjbiREJOrDaZy2JZJMn+E6aaqlQf0V3Z/cFtJwfxBYnY0t8Jh2teDHFJ40ZnOPCTx4SugwmBa6jUqknMyoxoHAh86W4BvvXMkyfeqVps0wisdwhDaVJh58ykCF4C2H8FBajTvRtGqeGfUcKbIzPMC9pMxPn4K4HobXq1HmiafQh5a2o+pqA4M6oBM+HBVWyMX0NdlWJDTccSCC0xPGCukpemJa0hlOCXEiX2bmcXnQS4yZ4Qs5XL4ZIE70FxLQCHUXWmA4g8DG80DjGv3TyXO43Bup1HU3iHNiYggTcXFrhdDX9JcQ/QtY3SGt7uLrxb3nmqrEFzy5zjJNy51za3kAPBGNy+qyFKdUsIc0dVwPacpBueGkTwXq+ydptxNBtUZgHh0tcdMhE34y5hg6dy8rNCRcnwt7Vf+jXpC3CtFEtzUt7TrNzZp9ZsnTtR/0x3P6cXZ+kWCbWpuDmNfmc4Ma78Uyy/CMzz3ArhtieiGUtfUqhxuRTFMwSzeMVC8DMCNCL3XaVNsU3MDhUaQGyMrm8YaSZPAgWIuSJtK547epU4OYuf94MBLRIh7WOJFspyNcZP3jYALnhcp0bIWOPFGoIdIqNDg4wDbdggDhCo9u7Vq1C00nP3Q6XNLgDOW1onRVmHpVM0u5EWMxJmBPaiPp9p8YXaY6ZtMOx9RgEBlxqWCZEgHeBjXndYygSS5xBfHZbxCCxpix7+Sk1pm5CUudqYrDNYwU2V2FrQHOeGGYaATbTwhV2HxlN05Dy6w9iXeDxiPD4hYylFw1vh+xWUssBTa/dkcTm4njAlDq1mZi0A+3TvI0KAyqeXsn9FttYcLeP6womJb2+1Y0iOsQgGtyUXO75UjLrffHkttqcJVdVxLW6k9wB+CWq7SH3QT2lPGja4qEG0j26d6pcRWDg4cmRPaHM/RAqYpz+HgoYjdc5pMnS2nM+S1MRaX3/AMTfasUekHI+1Ytjb0faWyW0sHTrCs15e6mOjGrZY8u0qEQCG/dlcNl17l0GPoMaHuacxNyLWhp7LXVEG6/quONarKh5WBkxyn9FphsscJQ+MLYG6TtWi9Qz2Q2G6kca6fnmsa6BNkBx17kMVEaS5pYgEC8FSqm2vkqhjua3055+KNE895iAfE3Q3EaacyePglTXHESpMxjZtA8FoGmgRpbmdTwW21J7veljiQdSPFTpOkdYR2LGiazoG0aU0ieIvHZ/m6IxohHDpEcDZMCkZdocDr4GVYU3zEqlZXNNzmkAidD8FcYc5mtPMe8has0oM1sjiptkWW6QWwsNMk6kfPtUy88rclppOod7bojQpREn+H3BTbSBEw357lpaphSc3XNzN79qyjTPD3qL5nx/cpsce9dN9MpU8AXanhrwU62znufmluso+Gc/gTA1HuA96JmqwSIt92Lnu0Ruol/pruQ9/wCixH+kV/w+791tW6tQXD08rKkTdukzzHFLNaQeZkQOJ4W59ysKOHL2PDRJMAe6fdKa2bgzSrNc4szjNDLkiQb7thHesbaU1TDPZdzHjWZBHmEo8wfnir/YO3C2s2A5zLh+ZwOYO14RrHPRVu1awcXQxobNrNzRP4gLpluxpXudZaLlYUcOwUS97STmgZXQdNbyIHdxSraAI3c08iB5ha2GNdY9yhMmInsBhPUNkki7wO+fgpN2U9rswLXWMRIvFtQrcOldTDSetl7Tw74RMThg0wKrXjgWzHvAKhVwVRo6o9ySdI+fJOtgZ3elxUMppoml2ip7nN/VqVa2ITENSvr7FNxHIe5QaVCo5SafU5QnqGDBY4ukkAkCTysq/DCXDvV+1ssd6p9kFGXSUeMfLuyB5BXOEEMb3BVtWj9SDrx991Y4W7W9wRlejDlIFTLXHkhkkIwcI81gommbWWyTyUw+VNp8lIIqY7FqJ9ixot4FSc48XCYmyCWmRy+Qi/PgujJthJa2NQ4EjmLhTxGOLGQCS5x48BpZZRG62CBJuTrA5ckFrDWdlGjfvHWEIl0z/wARWKy/0n+LyWlf5S9wlLoxlJFyfymELEtIxDuYD5jmGHim9oYkMAeYIBvcCxBFom659mMJqVX3I6N8TzIDVzkaC2DZzSbSW68pT21MU3oQ3ICSd18RZsyP37FS4QEQQdOHhKbxtUOFOdA34/Fbs7ZNYXGUntFA0gA+oCKgJzMBGWO1t5hCw72MBObTl+iVdU0Ld2OQ9iWLTbSE6S1q7Ujh3EpWttdxFjHcLpB5U8NRzOA7b/PtVqHaFSsTcye8oEzdHqt1hAa1a+AVgs6OwjyQjpZFaPfPwQi3VUSWbkUN5m5K2AtAJRjAs1PsVhUpuI6xg8Jj3pWg2AAn+mDWydeS55XtFMQTTaGkW5dh5JvB6N7gqfE1y90nwHIK7w407gm+GGCULOb96M4IdQLBEpmymwrTCisCkkVj7A+r8FOEMu3T3FSc+TfTgi62Uc29oiAroyKLNbxJOnYJ+fBM7Kwv1ZqA3njoQOCVpC4+eBXRbAwrHhjak5AC4hupgTA7TCxldGK36Ufwj2LavvodP/0bv/sesWOUPFy1bqu8FXYnqn54FYsXTHxlCjqO74KeK0p936rSxaQ7OoUuOp4rFikH+oTmz/tD4f7lixFRV/6+aXbqsWLc8Qg+BWncVixZQZ/VYzj3rFikcUcbwWLFlFG6+Kv8P8PgsWJyMNN0CjWWLFgtN1KYYsWKSYQndU936rFiko/vJhnFYsW6ykzreBXRei/2tH1h5rSxYz8M9eyLFixed1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 descr="data:image/jpeg;base64,/9j/4AAQSkZJRgABAQAAAQABAAD/2wCEAAkGBxQSEhUUExQVFhUXFxobGBQXGBkcGBgaFxwYGBgdFxcYHSggGBwlGxoXITEhJSkrLi4uFx8zODMsNygtLisBCgoKDg0OGhAQGiwkHBwsLCwsLCwsLCwsLCwsLCwsLCwsLCwsLCwsLCwsLCwsLCwsLCwsLCwsLCwsLCwsLCwsLP/AABEIAOEA4QMBIgACEQEDEQH/xAAbAAACAgMBAAAAAAAAAAAAAAADBAIFAAEGB//EAEcQAAEDAgMEBgYIBQIDCQAAAAEAAhEDIQQSMQUiQVETMmFxgbEGcpGhwfAUIzNCUrLR4WJzgpLxFcIHQ6IWNERTVGODk7P/xAAYAQEBAQEBAAAAAAAAAAAAAAABAAIDBP/EAB8RAQEAAgMBAQEBAQAAAAAAAAABAhESITFBUWEiA//aAAwDAQACEQMRAD8A5jY1Xcdxv8E9UqWVZsnqGPxfAJ5y8d9eqeJjRVO0nbn9Z8irVh1VPtA7n9R8v3TPRTu1hukfx+TVUzuX5/A/FWe2H7rv5jvcSFWVLsnt/VOPgHYbdblwPBGZY9Ye/wDRBZ3ac0eiD+CfA/BNSc9a87jvIqezhNH+l0/3EfAIREB9o3HGL/FTwX2Nv/LP/wC1QfAK+JTVXbo9U/7kDGHdb2AIr+qPUPuLv1QMfdrfVC1AlQO6O1GCBRFgisvZVDQHBYdIWcVjgg6ZGik3/vDRyLPdlUeC2DGJ8W/7VJ0J+zp/y2adwVdXFqnqfEKxJ3G2jcb+UKvrmBU9X4hc43SxtQPrfAIOHN/D4o5+wM/iGn9KBhtfBbYMtHPyUK/2lP1G+akHRxUf+ZT7Gt80EHajvrXpXRpjl8Qj7YdFV57Uv913cPMJngvrdHRN4brN70nTNgm8L1x3qpWULFtaXNI4LHdGC0tnjM+Ee5MP2wIsw+/9EXZlLcPrHyCZLRB7f1Wuvw9q0bZAF2H228krVr9KMoEyeHarR+HCT2cz64esmaQu0auanMRL3H2k/r7lX1BuN7ym8T9i3x8wk6x3G95804+BNuLaY6yIMU3mR896AymTy07EUUSeDf8ApSk3YxsOubtIv2pjBO+rIuIaB/dUe/yISNWlEAge5WFUz0nq0/IIqU1V0s/oPm4IOOOnqiPEEopO5/Q7zcgbQbp6oWoKJheqizCFSNh3KZKqmwolbYVpyCjPsW3PjEf1KRFvnkoR9e71vKSpLirtWnutk2a28HUAA+SUr4lrg+D1hA9oT1fBtB0Gg4DkFXV6AzwszRY100P6h/tQKdUNdfi0QnMZZj/5h9xCSo05PgNUwDvxLVqnWBqNjTd/MovpDs8EbAsifWZ+ZSK7WI6R/f8ABBcNx3gi7U67x2oThuO8EzwVqkJATWF64QKWgsEzgzLh4pukfy9qxT6MrFy6JrZz4p+J8gsc4yFDZ4mn/UfgsKr6dmXjkkNniao708DcJLZtqnt/ZOK2FiLUWeJ94SmIbujvPmf2TWK+xZ88kvV6rfHzTiGNjQz7RwRaQaLmYPIiYHG/FQzEDre8/ojUZ/EB3n9lpBVYLhGltdfdZPV/+b3U/wAoStbUX5JjEGem7mflQlLWduf/ABn8xQcebDuHkmsczdAEXZPgSP3SmNuR2AeS1BRqIOUdykVlKzVt10KNsChzU4hRI4qLZFkAQazj2u8j+iNwQKYh7+8jz/dSdTiG38APcFWVh9YO8eas6zpJ8PJVtbrjvC5kPG9R/wDNd+YJbCDe/pCYxh+rd/Nf+YJbCje8AtzwGizsHtW8Nx9dnnKxvGRp2rdDQeu34oRDaHXd3qFUbh8FPHHefwufgIUKh3D3t+M/BbngqNKzQmsCN9LU9E7gWbw7is1H8x5rFDKtLmTmyh9WO93wUnsWtl/Zjvd53R3j4Wv8/wCU30xqIVds3r+B8irEhV2zesfVd+VOPgQr3pU0pVdDW+Pn+yPXd9UzuS1fqt8ff/laiGaz+HzRKcaFpQW6WJ9hTFJ0jrwR63NVTKrN4W5H2pqJdVEgSWiToLC5S1acwkzp22McUWsft+4flCEU21pmBafq2jddJmASCDcESQRoCFWY7Udw8kSv1HfPEIWP19i3ANT0Cnw7lCmLBGAQoiXRMKJMBYStQotnQd4S2b6x3efim407xZKUT9Z/UoOpxJ3j3/oq2p9q3vH6KxxF3nvVcftB3hc2/gOMP1R/mO80HBC57h8+SNi/se+o/wDMgYIbxtoAtTxkTEVstgJPf8ypbPxBdla5pBLwR2wnsPgqb7w0uPB14IKhjn/WsNhDhAAgAReFdJUYx0vf6/x/yovO4e8eX+EGvUkuM6mVhdukdo9y6TwGGjRNYF294FK09AmcKbmNUWKLFYoZj/CsXPRO7OP1Q73eZRz5pfBGKLf6vzFMOFtUfaY24qqwJ3j6rj7lZuVXg9Xeo7yKcQFifsqfzz/RL1DutnW6YxI+qZ88SrD0e2NTqjPVcRciAQAAIAk6rVuolQK8WN5PIEXTrWmAQwX7P3sp7dwrWEdE0AOtAJN+Gp1jilcJTAbDpDgYjuVuXtCVnGbiIi3YIhHxf/iPD8qUrVBmnhbXsAHwRMVXkVo4keSkra43HD51QNo3Ps8kWrZrvDzUdpC/dHktRlOmbDtRnPsg0zYdyIzmgxpbCgRxROEqLR6ze8JXDXqD1vimWDeb6w9iZfsx1NtJ5pubJkuIOU5juFp/u9yNyJa1use9I61R6w802BOqAaBDmuvd/KxjLx7+Cwdk8afqWz+N/wCYoWEs509nsg/qiY5w6Fk/id5krotq+jbKGALzeuejc517BxAygcAA4eIWt6Gi+yqVI4erVNQtcx7GhsEyHyBYX1m/8Kq6uIYagGYEk6wQGxaDPHij7Dx/0aqHQXNLYe208xE2kGPeoek1dteoKzGZGuBEGJc5puTFtI9iJ6vihriCdNSsbp4rpX7GFXCUntG+1+RxA+6XkSecSCucZYR26rrjegYoaJ/B4bPLZgnQQb6C/IXJn+HtSeWA0njMQb6wrjZdcEAOsAIBEzz1WKoB/wBmK34feFitszPx1P7isWOVJXCfZM8fMpshExGBfTa2WFohsyI1GpjQGQpYVtyYByiSJ4wYtqePsRswu8Krwgu/+W7yVs1uazbkmOOqQbTyl8D/AJbpv96LplVJY37Jnd7esVabFc3LlIm8nsHDxlD2bsOriiGUwAGw576m61rSCO2fDmiUtnhjH1KdacjXgE7meMgGVjgSS5zrDlcpyvWlBsQ9xqNbSbneLtY0EnvMX46lVzy++YjMXXuDB48OcjwXcbY9KMPs+mcNg2NdiCMtWpOZrH/fzPN6rgZ3RuiPBcnsz0cxOIOekM461R1Q5GtJMgB1y5xubAC4Rjf1VTYw73DVKmqTn7SJVvj9lvYarXtIczKdeZIntH6KmwuHL3BgiXEAX4my6RmtVepHq+ZWtpgZj4I2JommHNMEtcBaeBIKFtMb8BP1JsG6FJo5mExWwpYGh2W7A4QZs7Qm5ju7NEHozreNJ7UJER+IKTHNiMw96EGjP7fijPbfhYeKikyJBkWjzVptXbtV9ClTe/NTZGVsNBbllrQTlBiO08FUsaLp3Y2zBWcQYhpaSwjrtJg3BEAGPas3X1JDCYg021W06paR2ZfYTPHgrhvpEH4MUehph4cWud99sObUzDvBj3K/xmPc2mKRY0O4ZZ0DZAF9VwFWm41Hu/jLZFhb/PHksY9+tWaSfQL20mkavPvcR4WldRtbbAr4apwGYQOPXDmj3AFJ+kPoycKAW121WlxbYXEXkkEjWBqqMT+I/N0zWQnS09JcYyqyjlpZCGiXmJfwGnaDqibQr0H4IRSIrZiBU4ZcwMWP4ZGipiCYv7lhedJEcotx/da4ra22LWa6hSpuMNdVfIGaCd3L1b63VFtOgxuIhl2bsmDx62qLTqERECDIiRCb2bgm1azQ/dB1M3twuqTV2zex9stoGm3opDmgA6lvEnKCLXhUwxBad3j7PFd/tPY2GpsA3Z4tzEkX5SuIxlAZuqYkqwylaynYH0qpzC2idE3k72rFrcZd36QeklXEMFJ9EMa4NfmlxJDXGMoIEiRHgoejm0W4c1C9jnZ2wHMLcwNiRvRrfjwXH067xy5ezw7T7UWlj6rTmad7mDw9i5cG9rbGYwVajntBEyYdEjKOy3BN+luPpvp7sg5AYIH4Y53HYua+mOmYM3uCJvqt43aJrNDXA2ESAOBkJ49jZGhin55phrX9G5pLGtaS3IWuBgXLhqdV6R6RMwAwz3USwu6N2Q5n5i5wtIFptoRzhec0KYa6ZfOmnOye/wBQmnkcTlm27yn4FOc3elj/AFP0VwjH4ygyq5raZccxLgIAa49ZwgXA15rrNk5Ke0WtpFvRjpWmoyfrQKdQtc/eyul2Q2EboK4supfig8OSsMLtXIWEOYSxpAMDQtymb3geSMpuqdOnw2Cbj8ViKb3FgbnIcDJhryGtDDDRZw9naue9DNhDE1MS6YGHdmEjUNLyd77robY5XBAw2Jg1CYPSSNZ1LT/t96UwFM0s7ekdlqHeDSQCIIhwkBwuqY2SojteAdDvGTaJM6x4lapUhVrhp0Mzw0HPgJTnpHVZUrEtnsGkcbxyHkqtznC4kG9x2rpPGa6DG7OLqbH5wbNYW/eaczmAHwAde8EI+M2NWGHY4t+rZndxzAFxG8MuUaWg8RzVI3azy8OqOc852uMm5gyJJ+brpa/pDUfhDR6QlrmRlyNmJmJDefasWZQwtsrYVY0KlWmxzg9rRIsW9aY5yLFD2fsiuQ8so55ZrLBkM2IDiMxjlKs9ielVajh3U2upgMawNa5hJJLg0gdoEu7gndj7e6Kl1KdSWEkPkXBe4acSsW5NSRz52I5r6YpuDjLXdGY6VhkECowSJPC5kK02T6PudXe8khwJApEPY4OfaneIcMwuDqUTZeIacW/EPYPrXtIY2bNpNDZB1g39hVr6UekjWMqPo03U6oLW53OzEucZaW8su87wRbbdRSSKyrSrVjlpU3PqD7oa6WkjLvv6rR2mPglP9CZhy413AOLyG0jq8ABznOIMTM7vGQuq9D8e+hgm1KlUuNQioXVHlw+s6klxmcmU9pKUr4ujXqUHQDXmoKgg3Y2nDZndIk2hEt3o+uWGzmubWNOvRI6NpcHfVFxG9DKZG8ZEbvYEpiMIOjpQTmeRIcIILzl59UAceau30GCjh3/+86ONpcC3/oJjsVt6T1sH9CzUwzpMoAIYRpEyY1AMrco04WtQfTpMe4thxcQGuaTDTlIcNReUviWlsXGg0IPAnh2FANZoAGUd95kfstvq6Dx17SF1jImFZncANSfnVWuzKP1rg5phpIMTa/EhUtOuBeJ/dPUccW5msL2hwggGxmNYN0ZSh1k0yx5IBdaLnQAdYe3Xmua+lF4NOAIl5PFxgwLWaCAuh2dhWV61DDuNbK6iyrUIbTgyD0hzOeCKYIMmCd02KrfSHa1NlcuwjQ2k1uRrvvPuSXkkSJOmlguePum6ouk/iHz4rEpm7X/3fssXTV/GVpiKZZlERLWm8jUA8QLdq05sBxMy2B2X/RXu1NrMrPovfhKLKdMkvp0mhvSSIIM9sEdyjjtrYRzawbgixzyMpaRAGVoJMaOzZnWEXvosS38OlG6juZ5vmIy25AzrxlLvac0RGnvErssXtXAU6PRfQnvdTcJcXAteWxmIOeZcxsTl4qqr4/CYvE0clE4Wi1p6Ug5iSQMroDbR3XmUy/xKmlTEukxlaXR3CeC0xhIJGjQCeQBgD3ldLs9uz2VMSMQ6uBmPROY07zDMOIDCQ/SJsksFgqL6OKqNrZW5nCnSdZ9RrXNLNCN6/LUK2tKjozkD/ul2Wf4ozR7LqL6MAEixBLe0AwfenDTYcE1xqtL+mfNGd4A0mQ+JsJkaCZVztfZlKMOKeIpVGuPR7vVpBzi6XGTA0B7QT2K5BzRw4tLRJ4ECb96yvSDWm2U2GkLo8RsSocRTph7Kz+jY4dG5pAa3K25MCRvOgxIAvK53H4pr3POYEvcXEgHUmfDuTLtUvRosdxPbzPd3p2js19cEsEU2yC6LC0x/E62gVp6POwxaWVGs3iB0rgHBulniJaLdYG06RddRtPCspBtAs6MBpLWtygC26RFiJvN5hZyz7Mx284dsl7CS9uUDWbWI4c0A1nNGUPIjQcB710O3HuqPa0Amx8OXeuVebnUXOq6Y22ds05Txjx9758e9NUcS82hpn4f0qpDuKssIDawGtz2Rp7VUynWYmoOFxpDvLT2LH4kvkPYSJk5jIkAietyRH0vs2gHfafEh5bodBCFSZnOUgiXFkWnXLNtFik5U2rUbSFF4qCnEBpbYBunC0KGH2maTw9s9UiHNJ1IK7raPp+19PEUn0ajKhFWnLXtcycrmAyXNMSeA4SuErUC3o3Hq1A7JBBnKYNhpB5rGPfsNiT9rTTZRJZkY7OCRDg45pvN+u72rVXGh9IUszIHG08Bz7EGuCCWmxa6D2EcPepAtdpdb1JB2V/04EWdMCBp8Chu2UTo4cphOvwzZILGzxBF781oYVg+7HdbyTyo0HsnZdNtVprkmmDLgwbzgAbXc2JMCeRKjhcG4S50ZiZ3dBOsDgPgAjOogaZv7nfqsFK1nO7N4/FPJaFZUqDNpDqfQg/e6LN0jmg8ATIPMOKTxNElsAHUI5puH33ewH4Ks2pVLnkGIBtYaW+IRj3V4R+jVOQ/uCxbk81i6drZ9rDzdp+Iogc7g53tXSemWx6eHfhhSdOelLtOBbvEtPEE+xD29sqmykDRGZ7HEPIM2gRYdpXKZQ2VQuLoG+68agWl2XlyWxWeIGYGRxaL3cIJ/pnxW3AhoJEHc9ud37IVIl0HLoPytcTceK0B6LnPcGkMMyIiOFo4J3EYtktaxopl4BkODmkmQA4BrQzTti10ph6bnVWMFjm5jk2e6xUzsx1SoxpBDXmx1m5E+0R4LN9QDK7RuuIAvIi+kCDwATGK2kAwNgEEkwO0ESeep9qq8YN4jlb596liz1RyYwA9zWha0rUsdjM5ygQ3KB385jUJMjRScVYbF2S/FVmUWwC6ZcbhjR1nEDURw4kwtdSArgaVWo8NotLn65WNkwNSY4dpXT1tp16dGnQxFMtDHTTe8EOY1wIcxrjZzOQ4QvRdkbGpYVnRUW6kZnEjO9xOrnDhIBjQcOEL7d2YzEUTTcLOEtI1DjmEjlDwPavPf+stb49PKsTihd7XgOm0G4HzKpnOjt1nx4omPw5p1HU3atMTz5EDhIS/Qk2aQeyQPML0yaYOYavLHN6Jri5jmh0EluYkSBl7V0e1K+GqUGNw+HdRqh7ekdUe5+a0HI0uOXfyusBYFcxSovYRJLeUG/tBT30ioLCq/geB07Tfms5T8UdhXxWB+oy0a1pD94H3OeRd3dZVuAdQGKeaxqNoA7uXKXgF25Mgh1hBVGcVVj7Se9oKIzH1ubD4R28FzmNjW1ts7B0KvS/SsT0JAGQEMJc0ySYNjygc+5WFLZFJzqAGOw5JZmuQAC9wJYZcQ1wv32sqbEsruh1TDh0jrEmS0X53CVbj4N2ajKACDxBknvAVxq2uq+BpfTOirYuixhBecQIczNIIaSSBmIMT2TC3htnUvprKFGuzEMNw9gAbmJqHITmIJ3W37VRY7EsqOGek5vVjJeYy3IJNzClha1OnOVz2l15c08uwdrk6ultebXwuXFVGAbxOciw3nl1hHCG6aXUm7GrVRiHU6JcCXgua4DI7cO4CbkMIMH28FVPx1N7nOdU3nRe8jjqe9WDNvlsijiDTa4QWsqEBxgNl19YGqx2SlCg9+He5ramQgb4Y4iGuIeQ9oiwaZ3tCoMyuouDS0EuYRvNzBtyRlnNcReOCZ2ZtGrSpOoMrAUXBwLBkjfc8kSW5gC10WKZwu16own0YtoQKbWh+XfiwID80TrBjwSiJpzSeb3NMh3CM5meJkNIsudxn2j/WI9hXe7M9JK1PBuwjjSFMUcjN15fvA5gSH5Zkm8DxXAVDvu9d3mVvD2s1LI35lYtSsXRl0GOxjqjqYc4PLWtYJM5W2t2akeC66pjsJ9ChzD0vRvDXBpu8hxEnNpMarnhi2HgT3gH4oOIxzGMDXPcQJIGXjpcm3FeezbooabIEb1uOh4689Uak6I+uc3jBm/P4o+L22wtDQyQOJN/8AoRdlmmczqxAaRLQ2oAdTOYEkjVdPm2YsNn7NLhSyzVqVDmdAECnTJbLibCXAmDoGtJNws2w4UxTNQFzSwEAG+Uk6Hlmn3pt1SnLHsaWvY4y4VGy9oIyHO11nDTuDeKpNrvc+GB5gATmdJsTGlrclid1pVGiaj5aDFteA4SUPH2cW8rE+1WTWwIDtOKqqtPeJMm5vzuTHzyXSVlGk2YXRejm0m4GsKxbnaWuY4CM0OyklpPEZdOMlUlNwF1CtVJ108B74lV7U6e4bM2gzEU+kpndcHXgiA02EGCDY+wc0TEOBDp0IJPY2A/zBXnn/AA52oKbzQe6BUIc3lIs9t9MzbjtaRqV6GbwDxO96ocWeS8uePG6dpdvIPTjCFuLeCeAMxYxafcuYJv8AHkvQ/wDiBSIY0mJabE6kVAQR23aO7KVx+yME2o6C8MPAu0J4A9i9WGX+d1xs7H2Ns7parGlxGZwBNjum5InjEpavukXN2g/55K92XQcysWQ6eNsw3mQCC3gZEHtQ8X6N16lZlKmwvqOYHZGguhosSSLNuWi546o5HXSuGgKjm9yt8VhHUn9HUplrhq0lpOg5GOSVrMAjdidCYi1zxVLtaKAjkFJz7218PnijMph0RpFjET4LbaIk35fv71bBZ7iXBMiotVcLvCCLaogwx5q2gXuuolo5AorsMVhoHgpF+gaTdot2BabhmjQJltEyo5DMQpFmU/rBrrMSSEGnTLyQ3tJ4aXNyrFjbiREJOrDaZy2JZJMn+E6aaqlQf0V3Z/cFtJwfxBYnY0t8Jh2teDHFJ40ZnOPCTx4SugwmBa6jUqknMyoxoHAh86W4BvvXMkyfeqVps0wisdwhDaVJh58ykCF4C2H8FBajTvRtGqeGfUcKbIzPMC9pMxPn4K4HobXq1HmiafQh5a2o+pqA4M6oBM+HBVWyMX0NdlWJDTccSCC0xPGCukpemJa0hlOCXEiX2bmcXnQS4yZ4Qs5XL4ZIE70FxLQCHUXWmA4g8DG80DjGv3TyXO43Bup1HU3iHNiYggTcXFrhdDX9JcQ/QtY3SGt7uLrxb3nmqrEFzy5zjJNy51za3kAPBGNy+qyFKdUsIc0dVwPacpBueGkTwXq+ydptxNBtUZgHh0tcdMhE34y5hg6dy8rNCRcnwt7Vf+jXpC3CtFEtzUt7TrNzZp9ZsnTtR/0x3P6cXZ+kWCbWpuDmNfmc4Ma78Uyy/CMzz3ArhtieiGUtfUqhxuRTFMwSzeMVC8DMCNCL3XaVNsU3MDhUaQGyMrm8YaSZPAgWIuSJtK547epU4OYuf94MBLRIh7WOJFspyNcZP3jYALnhcp0bIWOPFGoIdIqNDg4wDbdggDhCo9u7Vq1C00nP3Q6XNLgDOW1onRVmHpVM0u5EWMxJmBPaiPp9p8YXaY6ZtMOx9RgEBlxqWCZEgHeBjXndYygSS5xBfHZbxCCxpix7+Sk1pm5CUudqYrDNYwU2V2FrQHOeGGYaATbTwhV2HxlN05Dy6w9iXeDxiPD4hYylFw1vh+xWUssBTa/dkcTm4njAlDq1mZi0A+3TvI0KAyqeXsn9FttYcLeP6womJb2+1Y0iOsQgGtyUXO75UjLrffHkttqcJVdVxLW6k9wB+CWq7SH3QT2lPGja4qEG0j26d6pcRWDg4cmRPaHM/RAqYpz+HgoYjdc5pMnS2nM+S1MRaX3/AMTfasUekHI+1Ytjb0faWyW0sHTrCs15e6mOjGrZY8u0qEQCG/dlcNl17l0GPoMaHuacxNyLWhp7LXVEG6/quONarKh5WBkxyn9FphsscJQ+MLYG6TtWi9Qz2Q2G6kca6fnmsa6BNkBx17kMVEaS5pYgEC8FSqm2vkqhjua3055+KNE895iAfE3Q3EaacyePglTXHESpMxjZtA8FoGmgRpbmdTwW21J7veljiQdSPFTpOkdYR2LGiazoG0aU0ieIvHZ/m6IxohHDpEcDZMCkZdocDr4GVYU3zEqlZXNNzmkAidD8FcYc5mtPMe8has0oM1sjiptkWW6QWwsNMk6kfPtUy88rclppOod7bojQpREn+H3BTbSBEw357lpaphSc3XNzN79qyjTPD3qL5nx/cpsce9dN9MpU8AXanhrwU62znufmluso+Gc/gTA1HuA96JmqwSIt92Lnu0Ruol/pruQ9/wCixH+kV/w+791tW6tQXD08rKkTdukzzHFLNaQeZkQOJ4W59ysKOHL2PDRJMAe6fdKa2bgzSrNc4szjNDLkiQb7thHesbaU1TDPZdzHjWZBHmEo8wfnir/YO3C2s2A5zLh+ZwOYO14RrHPRVu1awcXQxobNrNzRP4gLpluxpXudZaLlYUcOwUS97STmgZXQdNbyIHdxSraAI3c08iB5ha2GNdY9yhMmInsBhPUNkki7wO+fgpN2U9rswLXWMRIvFtQrcOldTDSetl7Tw74RMThg0wKrXjgWzHvAKhVwVRo6o9ySdI+fJOtgZ3elxUMppoml2ip7nN/VqVa2ITENSvr7FNxHIe5QaVCo5SafU5QnqGDBY4ukkAkCTysq/DCXDvV+1ssd6p9kFGXSUeMfLuyB5BXOEEMb3BVtWj9SDrx991Y4W7W9wRlejDlIFTLXHkhkkIwcI81gommbWWyTyUw+VNp8lIIqY7FqJ9ixot4FSc48XCYmyCWmRy+Qi/PgujJthJa2NQ4EjmLhTxGOLGQCS5x48BpZZRG62CBJuTrA5ckFrDWdlGjfvHWEIl0z/wARWKy/0n+LyWlf5S9wlLoxlJFyfymELEtIxDuYD5jmGHim9oYkMAeYIBvcCxBFom659mMJqVX3I6N8TzIDVzkaC2DZzSbSW68pT21MU3oQ3ICSd18RZsyP37FS4QEQQdOHhKbxtUOFOdA34/Fbs7ZNYXGUntFA0gA+oCKgJzMBGWO1t5hCw72MBObTl+iVdU0Ld2OQ9iWLTbSE6S1q7Ujh3EpWttdxFjHcLpB5U8NRzOA7b/PtVqHaFSsTcye8oEzdHqt1hAa1a+AVgs6OwjyQjpZFaPfPwQi3VUSWbkUN5m5K2AtAJRjAs1PsVhUpuI6xg8Jj3pWg2AAn+mDWydeS55XtFMQTTaGkW5dh5JvB6N7gqfE1y90nwHIK7w407gm+GGCULOb96M4IdQLBEpmymwrTCisCkkVj7A+r8FOEMu3T3FSc+TfTgi62Uc29oiAroyKLNbxJOnYJ+fBM7Kwv1ZqA3njoQOCVpC4+eBXRbAwrHhjak5AC4hupgTA7TCxldGK36Ufwj2LavvodP/0bv/sesWOUPFy1bqu8FXYnqn54FYsXTHxlCjqO74KeK0p936rSxaQ7OoUuOp4rFikH+oTmz/tD4f7lixFRV/6+aXbqsWLc8Qg+BWncVixZQZ/VYzj3rFikcUcbwWLFlFG6+Kv8P8PgsWJyMNN0CjWWLFgtN1KYYsWKSYQndU936rFiko/vJhnFYsW6ykzreBXRei/2tH1h5rSxYz8M9eyLFixed1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http://www.theglasgowstory.com/images/TGSA00850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20" y="1600200"/>
            <a:ext cx="3607971" cy="27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4" descr="Image result for male librarians nineteenth centur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57" y="1600200"/>
            <a:ext cx="2767806" cy="276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27091" y="3350857"/>
            <a:ext cx="2417244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DFT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861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1D JJ array T=0 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" y="1295400"/>
            <a:ext cx="72675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8246" y="411480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Homogeneous Amplitude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7010" y="875091"/>
            <a:ext cx="8106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solidFill>
                  <a:schemeClr val="accent1">
                    <a:lumMod val="25000"/>
                  </a:schemeClr>
                </a:solidFill>
              </a:rPr>
              <a:t>Capacitance+fluctuations+quasiparticles</a:t>
            </a:r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800599"/>
            <a:ext cx="861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5">
                    <a:lumMod val="25000"/>
                  </a:schemeClr>
                </a:solidFill>
              </a:rPr>
              <a:t>C=0, Superconductivity at T=0 for L &gt; </a:t>
            </a:r>
            <a:r>
              <a:rPr lang="en-GB" dirty="0" err="1" smtClean="0">
                <a:solidFill>
                  <a:schemeClr val="accent5">
                    <a:lumMod val="25000"/>
                  </a:schemeClr>
                </a:solidFill>
              </a:rPr>
              <a:t>L</a:t>
            </a:r>
            <a:r>
              <a:rPr lang="en-GB" baseline="-25000" dirty="0" err="1" smtClean="0">
                <a:solidFill>
                  <a:schemeClr val="accent5">
                    <a:lumMod val="25000"/>
                  </a:schemeClr>
                </a:solidFill>
              </a:rPr>
              <a:t>c</a:t>
            </a:r>
            <a:endParaRPr lang="en-GB" dirty="0">
              <a:solidFill>
                <a:schemeClr val="accent5">
                  <a:lumMod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5830" y="54864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800000"/>
                </a:solidFill>
              </a:rPr>
              <a:t>F</a:t>
            </a:r>
            <a:r>
              <a:rPr lang="en-GB" dirty="0" smtClean="0">
                <a:solidFill>
                  <a:srgbClr val="800000"/>
                </a:solidFill>
              </a:rPr>
              <a:t>luctuations sometimes good for SC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241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800" dirty="0" smtClean="0"/>
              <a:t>P. </a:t>
            </a:r>
            <a:r>
              <a:rPr lang="en-GB" sz="1800" dirty="0" err="1" smtClean="0"/>
              <a:t>Ribeiro</a:t>
            </a:r>
            <a:r>
              <a:rPr lang="en-GB" sz="1800" dirty="0" smtClean="0"/>
              <a:t>, AGG, PRB </a:t>
            </a:r>
            <a:r>
              <a:rPr lang="en-GB" sz="1800" dirty="0"/>
              <a:t>89, 064513 (2014)</a:t>
            </a:r>
          </a:p>
        </p:txBody>
      </p:sp>
    </p:spTree>
    <p:extLst>
      <p:ext uri="{BB962C8B-B14F-4D97-AF65-F5344CB8AC3E}">
        <p14:creationId xmlns:p14="http://schemas.microsoft.com/office/powerpoint/2010/main" val="407703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3259330"/>
            <a:ext cx="4264741" cy="257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ixaDeTexto 4"/>
          <p:cNvSpPr txBox="1"/>
          <p:nvPr/>
        </p:nvSpPr>
        <p:spPr>
          <a:xfrm>
            <a:off x="1447800" y="6096000"/>
            <a:ext cx="6793026" cy="40011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2">
                    <a:lumMod val="50000"/>
                  </a:schemeClr>
                </a:solidFill>
              </a:rPr>
              <a:t>Mason, et al, Nature Physics 8 59 (2012)</a:t>
            </a:r>
            <a:endParaRPr lang="pt-PT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284730"/>
            <a:ext cx="3609671" cy="281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ixaDeTexto 5"/>
          <p:cNvSpPr txBox="1"/>
          <p:nvPr/>
        </p:nvSpPr>
        <p:spPr>
          <a:xfrm>
            <a:off x="176159" y="1575406"/>
            <a:ext cx="6036681" cy="144655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solidFill>
                  <a:schemeClr val="accent5"/>
                </a:solidFill>
              </a:rPr>
              <a:t>Josephson </a:t>
            </a:r>
          </a:p>
          <a:p>
            <a:pPr algn="ctr"/>
            <a:r>
              <a:rPr lang="en-GB" sz="4400" dirty="0" smtClean="0">
                <a:solidFill>
                  <a:schemeClr val="accent5"/>
                </a:solidFill>
              </a:rPr>
              <a:t>array?  </a:t>
            </a:r>
            <a:endParaRPr lang="pt-PT" sz="4400" dirty="0">
              <a:solidFill>
                <a:schemeClr val="accent5"/>
              </a:solidFill>
            </a:endParaRPr>
          </a:p>
        </p:txBody>
      </p:sp>
      <p:sp>
        <p:nvSpPr>
          <p:cNvPr id="8" name="CaixaDeTexto 5"/>
          <p:cNvSpPr txBox="1"/>
          <p:nvPr/>
        </p:nvSpPr>
        <p:spPr>
          <a:xfrm>
            <a:off x="171079" y="190411"/>
            <a:ext cx="6036681" cy="138499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4800" b="1" dirty="0" smtClean="0">
                <a:solidFill>
                  <a:srgbClr val="0070C0"/>
                </a:solidFill>
              </a:rPr>
              <a:t>True</a:t>
            </a:r>
            <a:r>
              <a:rPr lang="pt-PT" sz="3600" dirty="0" smtClean="0">
                <a:solidFill>
                  <a:srgbClr val="0070C0"/>
                </a:solidFill>
              </a:rPr>
              <a:t> phase coherence in single nanograins?</a:t>
            </a:r>
            <a:endParaRPr lang="pt-PT" sz="36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198234" y="1289905"/>
                <a:ext cx="2945765" cy="64633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1" i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𝚫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𝑵</m:t>
                      </m:r>
                      <m:r>
                        <a:rPr lang="en-GB" sz="3600" b="1" i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𝚫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𝝓</m:t>
                      </m:r>
                      <m:r>
                        <a:rPr lang="en-GB" sz="3600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≥ℏ</m:t>
                      </m:r>
                    </m:oMath>
                  </m:oMathPara>
                </a14:m>
                <a:endParaRPr lang="en-GB" sz="36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234" y="1289905"/>
                <a:ext cx="2945765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207760" y="185331"/>
            <a:ext cx="2936240" cy="110799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accent5">
                    <a:lumMod val="90000"/>
                  </a:schemeClr>
                </a:solidFill>
              </a:rPr>
              <a:t>No</a:t>
            </a:r>
            <a:endParaRPr lang="en-GB" sz="6600" dirty="0">
              <a:solidFill>
                <a:schemeClr val="accent5">
                  <a:lumMod val="9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2840" y="1905328"/>
            <a:ext cx="2931160" cy="1107996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rgbClr val="0070C0"/>
                </a:solidFill>
              </a:rPr>
              <a:t>M</a:t>
            </a:r>
            <a:r>
              <a:rPr lang="en-GB" sz="6600" dirty="0" smtClean="0">
                <a:solidFill>
                  <a:srgbClr val="0070C0"/>
                </a:solidFill>
              </a:rPr>
              <a:t>aybe</a:t>
            </a:r>
            <a:endParaRPr lang="en-GB" sz="6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201930" y="146976"/>
            <a:ext cx="5741670" cy="105259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 defTabSz="828675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4313" algn="l"/>
                <a:tab pos="7215188" algn="l"/>
              </a:tabLst>
            </a:pPr>
            <a:r>
              <a:rPr lang="en-GB" sz="36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Engineering inhomogeneous  materials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67970" name="AutoShape 2" descr="https://mail-attachment.googleusercontent.com/attachment/u/0/?ui=2&amp;ik=1b74df1922&amp;view=att&amp;th=1387b9b65010be5b&amp;attid=0.1.1&amp;disp=inline&amp;safe=1&amp;zw&amp;saduie=AG9B_P_Wialn7dseG9G9HSV8c-xA&amp;sadet=1342108703615&amp;sads=7yCLqgKVV_GIDLZ1mg-0K2RaaYY&amp;sadssc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2" name="Rectangular Callout 1"/>
          <p:cNvSpPr/>
          <p:nvPr/>
        </p:nvSpPr>
        <p:spPr bwMode="auto">
          <a:xfrm>
            <a:off x="3733800" y="3124200"/>
            <a:ext cx="3997325" cy="1295400"/>
          </a:xfrm>
          <a:prstGeom prst="wedgeRectCallout">
            <a:avLst>
              <a:gd name="adj1" fmla="val -32016"/>
              <a:gd name="adj2" fmla="val 102500"/>
            </a:avLst>
          </a:pr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16024"/>
            <a:ext cx="6659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Nano-granularity </a:t>
            </a:r>
            <a:r>
              <a:rPr lang="en-GB" sz="1600" dirty="0" err="1" smtClean="0">
                <a:latin typeface="Calibri" panose="020F0502020204030204" pitchFamily="34" charset="0"/>
              </a:rPr>
              <a:t>Mayoh</a:t>
            </a:r>
            <a:r>
              <a:rPr lang="en-GB" sz="1600" dirty="0" smtClean="0">
                <a:latin typeface="Calibri" panose="020F0502020204030204" pitchFamily="34" charset="0"/>
              </a:rPr>
              <a:t>, AGG. PRB </a:t>
            </a:r>
            <a:r>
              <a:rPr lang="en-GB" sz="1600" dirty="0">
                <a:latin typeface="Calibri" panose="020F0502020204030204" pitchFamily="34" charset="0"/>
              </a:rPr>
              <a:t>90, 134513 (2014</a:t>
            </a:r>
            <a:r>
              <a:rPr lang="en-GB" sz="1600" dirty="0" smtClean="0">
                <a:latin typeface="Calibri" panose="020F0502020204030204" pitchFamily="34" charset="0"/>
              </a:rPr>
              <a:t>)</a:t>
            </a:r>
            <a:endParaRPr lang="en-GB" sz="1600" dirty="0">
              <a:latin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323955" y="80072"/>
            <a:ext cx="2057400" cy="1452192"/>
            <a:chOff x="6323955" y="80072"/>
            <a:chExt cx="2057400" cy="1452192"/>
          </a:xfrm>
        </p:grpSpPr>
        <p:pic>
          <p:nvPicPr>
            <p:cNvPr id="7170" name="Picture 2" descr="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321" y="80072"/>
              <a:ext cx="1154669" cy="11546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6323955" y="1193710"/>
              <a:ext cx="2057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>
                  <a:latin typeface="Calibri" panose="020F0502020204030204" pitchFamily="34" charset="0"/>
                </a:rPr>
                <a:t>James </a:t>
              </a:r>
              <a:r>
                <a:rPr lang="en-GB" sz="1600" dirty="0" err="1" smtClean="0">
                  <a:latin typeface="Calibri" panose="020F0502020204030204" pitchFamily="34" charset="0"/>
                </a:rPr>
                <a:t>Mayoh</a:t>
              </a:r>
              <a:endParaRPr lang="en-GB" sz="1600" dirty="0" smtClean="0">
                <a:latin typeface="Calibri" panose="020F0502020204030204" pitchFamily="34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648200" y="651602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Disorder, </a:t>
            </a:r>
            <a:r>
              <a:rPr lang="en-GB" sz="1600" dirty="0" err="1" smtClean="0">
                <a:latin typeface="Calibri" panose="020F0502020204030204" pitchFamily="34" charset="0"/>
              </a:rPr>
              <a:t>Mayoh</a:t>
            </a:r>
            <a:r>
              <a:rPr lang="en-GB" sz="1600" dirty="0" smtClean="0">
                <a:latin typeface="Calibri" panose="020F0502020204030204" pitchFamily="34" charset="0"/>
              </a:rPr>
              <a:t>, AGG, 1412.0029 </a:t>
            </a:r>
            <a:r>
              <a:rPr lang="en-GB" sz="1600" dirty="0">
                <a:latin typeface="Calibri" panose="020F0502020204030204" pitchFamily="34" charset="0"/>
              </a:rPr>
              <a:t>PRX (?)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87127"/>
            <a:ext cx="3427712" cy="2997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5181599"/>
            <a:ext cx="9066512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Global </a:t>
            </a:r>
            <a:r>
              <a:rPr lang="en-GB" sz="4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GB" sz="4800" baseline="-25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en-GB" sz="4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 &gt; Bulk </a:t>
            </a:r>
            <a:r>
              <a:rPr lang="en-GB" sz="48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T</a:t>
            </a:r>
            <a:r>
              <a:rPr lang="en-GB" sz="4800" baseline="-25000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</a:t>
            </a:r>
            <a:r>
              <a:rPr lang="en-GB" sz="48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?</a:t>
            </a:r>
            <a:endParaRPr lang="en-GB" sz="48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248400"/>
            <a:ext cx="80740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Topology, Matthews</a:t>
            </a:r>
            <a:r>
              <a:rPr lang="en-GB" sz="1600" dirty="0">
                <a:latin typeface="Calibri" panose="020F0502020204030204" pitchFamily="34" charset="0"/>
              </a:rPr>
              <a:t>, </a:t>
            </a:r>
            <a:r>
              <a:rPr lang="en-GB" sz="1600" dirty="0" err="1" smtClean="0">
                <a:latin typeface="Calibri" panose="020F0502020204030204" pitchFamily="34" charset="0"/>
              </a:rPr>
              <a:t>Ribeiro</a:t>
            </a:r>
            <a:r>
              <a:rPr lang="en-GB" sz="1600" dirty="0">
                <a:latin typeface="Calibri" panose="020F0502020204030204" pitchFamily="34" charset="0"/>
              </a:rPr>
              <a:t>, and </a:t>
            </a:r>
            <a:r>
              <a:rPr lang="en-GB" sz="1600" dirty="0" smtClean="0">
                <a:latin typeface="Calibri" panose="020F0502020204030204" pitchFamily="34" charset="0"/>
              </a:rPr>
              <a:t>AGG, PRL </a:t>
            </a:r>
            <a:r>
              <a:rPr lang="en-GB" sz="1600" dirty="0">
                <a:latin typeface="Calibri" panose="020F0502020204030204" pitchFamily="34" charset="0"/>
              </a:rPr>
              <a:t>112, </a:t>
            </a:r>
            <a:r>
              <a:rPr lang="en-GB" sz="1600" dirty="0" smtClean="0">
                <a:latin typeface="Calibri" panose="020F0502020204030204" pitchFamily="34" charset="0"/>
              </a:rPr>
              <a:t>247001(2014) 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16" y="1413545"/>
            <a:ext cx="5442557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Inhomogeneous JJ arrays </a:t>
            </a:r>
            <a:endParaRPr lang="en-GB" sz="40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39" y="2115124"/>
            <a:ext cx="5430834" cy="70788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Experimentally feasible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39" y="4239690"/>
            <a:ext cx="5430833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Charging effects</a:t>
            </a:r>
            <a:endParaRPr lang="en-GB" sz="40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439" y="3539698"/>
            <a:ext cx="5430833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3D </a:t>
            </a:r>
            <a:r>
              <a:rPr lang="en-GB" sz="40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nano</a:t>
            </a:r>
            <a:r>
              <a:rPr lang="en-GB" sz="4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-spheres</a:t>
            </a:r>
            <a:endParaRPr lang="en-GB" sz="4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6716" y="2831812"/>
                <a:ext cx="5442557" cy="70788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𝐿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∼5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𝑛𝑚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𝜎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∼1</m:t>
                      </m:r>
                      <m:r>
                        <a:rPr lang="en-GB" sz="4000" b="0" i="1" smtClean="0">
                          <a:solidFill>
                            <a:srgbClr val="3A7986"/>
                          </a:solidFill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sz="4000" dirty="0">
                  <a:solidFill>
                    <a:srgbClr val="3A7986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6" y="2831812"/>
                <a:ext cx="5442557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8069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18677"/>
            <a:ext cx="2652513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3D Array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2" y="1892191"/>
            <a:ext cx="698604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" y="6083368"/>
            <a:ext cx="294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985147"/>
            <a:ext cx="2517140" cy="58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6" y="2629224"/>
            <a:ext cx="8234313" cy="108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414" y="5913386"/>
            <a:ext cx="2676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09" y="5263895"/>
            <a:ext cx="19431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760" y="3649306"/>
            <a:ext cx="381000" cy="313932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51240" y="76200"/>
            <a:ext cx="381000" cy="36933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</a:p>
          <a:p>
            <a:pPr algn="ctr"/>
            <a:r>
              <a:rPr lang="en-GB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  <a:endParaRPr lang="en-GB" sz="1800" b="1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G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N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U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9462" y="5155736"/>
            <a:ext cx="548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Percolation ?</a:t>
            </a:r>
            <a:endParaRPr lang="en-GB" sz="40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892410"/>
            <a:ext cx="4095750" cy="1263326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</p:pic>
      <p:grpSp>
        <p:nvGrpSpPr>
          <p:cNvPr id="16" name="Group 15"/>
          <p:cNvGrpSpPr/>
          <p:nvPr/>
        </p:nvGrpSpPr>
        <p:grpSpPr>
          <a:xfrm>
            <a:off x="958329" y="3895528"/>
            <a:ext cx="1445260" cy="1323439"/>
            <a:chOff x="6471920" y="4152801"/>
            <a:chExt cx="2896944" cy="2331819"/>
          </a:xfrm>
        </p:grpSpPr>
        <p:sp>
          <p:nvSpPr>
            <p:cNvPr id="17" name="Up Arrow 16"/>
            <p:cNvSpPr/>
            <p:nvPr/>
          </p:nvSpPr>
          <p:spPr bwMode="auto">
            <a:xfrm>
              <a:off x="6477000" y="4267200"/>
              <a:ext cx="762000" cy="91440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  <a:alpha val="89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15200" y="4152801"/>
              <a:ext cx="1219199" cy="11387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T</a:t>
              </a:r>
              <a:endParaRPr lang="en-GB" sz="36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" name="Down Arrow 18"/>
            <p:cNvSpPr/>
            <p:nvPr/>
          </p:nvSpPr>
          <p:spPr bwMode="auto">
            <a:xfrm>
              <a:off x="6471920" y="5494020"/>
              <a:ext cx="838200" cy="990600"/>
            </a:xfrm>
            <a:prstGeom prst="downArrow">
              <a:avLst/>
            </a:prstGeom>
            <a:solidFill>
              <a:srgbClr val="FF99CC">
                <a:alpha val="89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315200" y="5581876"/>
              <a:ext cx="2053664" cy="704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rgbClr val="660033"/>
                  </a:solidFill>
                  <a:latin typeface="Calibri" panose="020F0502020204030204" pitchFamily="34" charset="0"/>
                </a:rPr>
                <a:t>#SCG</a:t>
              </a:r>
              <a:endParaRPr lang="en-GB" sz="2000" dirty="0">
                <a:solidFill>
                  <a:srgbClr val="660033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2" y="1511778"/>
            <a:ext cx="213614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600" i="1" dirty="0" smtClean="0">
                <a:latin typeface="Calibri" panose="020F0502020204030204" pitchFamily="34" charset="0"/>
              </a:rPr>
              <a:t>Schoen, </a:t>
            </a:r>
            <a:r>
              <a:rPr lang="en-GB" sz="1600" i="1" dirty="0" err="1" smtClean="0">
                <a:latin typeface="Calibri" panose="020F0502020204030204" pitchFamily="34" charset="0"/>
              </a:rPr>
              <a:t>Zaikin</a:t>
            </a:r>
            <a:r>
              <a:rPr lang="en-GB" sz="1600" i="1" dirty="0" smtClean="0">
                <a:latin typeface="Calibri" panose="020F0502020204030204" pitchFamily="34" charset="0"/>
              </a:rPr>
              <a:t>, Fazio</a:t>
            </a:r>
            <a:endParaRPr lang="en-GB" sz="1600" i="1" dirty="0"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6138" y="1465008"/>
            <a:ext cx="17241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Charging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87275" y="1430526"/>
            <a:ext cx="172413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Hopping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18726" y="1436698"/>
            <a:ext cx="221567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Quasiparticles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152400"/>
            <a:ext cx="265251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1 </a:t>
            </a:r>
            <a:r>
              <a:rPr lang="en-GB" dirty="0">
                <a:solidFill>
                  <a:srgbClr val="0070C0"/>
                </a:solidFill>
              </a:rPr>
              <a:t>N</a:t>
            </a:r>
            <a:r>
              <a:rPr lang="en-GB" dirty="0" smtClean="0">
                <a:solidFill>
                  <a:srgbClr val="0070C0"/>
                </a:solidFill>
              </a:rPr>
              <a:t>ano-Grain</a:t>
            </a:r>
            <a:endParaRPr lang="en-GB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974758" y="110791"/>
                <a:ext cx="2766646" cy="70788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000" b="0" i="0" smtClean="0">
                          <a:solidFill>
                            <a:srgbClr val="3A7986"/>
                          </a:solidFill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𝜖</m:t>
                          </m:r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sz="4000" b="0" i="1" smtClean="0">
                              <a:solidFill>
                                <a:srgbClr val="3A7986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</m:d>
                    </m:oMath>
                  </m:oMathPara>
                </a14:m>
                <a:endParaRPr lang="en-GB" sz="4000" dirty="0">
                  <a:solidFill>
                    <a:srgbClr val="3A7986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4758" y="110791"/>
                <a:ext cx="2766646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6478093" y="122514"/>
            <a:ext cx="1896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Tunnelling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7837" y="122514"/>
            <a:ext cx="299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+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6858000" cy="707886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Percolation?</a:t>
            </a:r>
            <a:endParaRPr lang="en-GB" sz="40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5284523"/>
            <a:ext cx="2667000" cy="1446550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GB" sz="8800" baseline="-25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GB" sz="8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  <a:endParaRPr lang="en-GB" sz="8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52400" y="2096681"/>
            <a:ext cx="3519731" cy="2331819"/>
            <a:chOff x="6471920" y="4152801"/>
            <a:chExt cx="2291080" cy="2331819"/>
          </a:xfrm>
        </p:grpSpPr>
        <p:sp>
          <p:nvSpPr>
            <p:cNvPr id="2" name="Up Arrow 1"/>
            <p:cNvSpPr/>
            <p:nvPr/>
          </p:nvSpPr>
          <p:spPr bwMode="auto">
            <a:xfrm>
              <a:off x="6477000" y="4267200"/>
              <a:ext cx="762000" cy="914400"/>
            </a:xfrm>
            <a:prstGeom prst="upArrow">
              <a:avLst/>
            </a:prstGeom>
            <a:solidFill>
              <a:schemeClr val="accent2">
                <a:lumMod val="60000"/>
                <a:lumOff val="40000"/>
                <a:alpha val="89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315200" y="4152801"/>
              <a:ext cx="12192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8000" dirty="0" smtClean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</a:rPr>
                <a:t>T</a:t>
              </a:r>
              <a:endParaRPr lang="en-GB" sz="8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Down Arrow 7"/>
            <p:cNvSpPr/>
            <p:nvPr/>
          </p:nvSpPr>
          <p:spPr bwMode="auto">
            <a:xfrm>
              <a:off x="6471920" y="5494020"/>
              <a:ext cx="838200" cy="990600"/>
            </a:xfrm>
            <a:prstGeom prst="downArrow">
              <a:avLst/>
            </a:prstGeom>
            <a:solidFill>
              <a:srgbClr val="FF99CC">
                <a:alpha val="89000"/>
              </a:srgb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15200" y="5581877"/>
              <a:ext cx="1447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solidFill>
                    <a:srgbClr val="660033"/>
                  </a:solidFill>
                  <a:latin typeface="Calibri" panose="020F0502020204030204" pitchFamily="34" charset="0"/>
                </a:rPr>
                <a:t>#</a:t>
              </a:r>
              <a:r>
                <a:rPr lang="en-GB" dirty="0" err="1" smtClean="0">
                  <a:solidFill>
                    <a:srgbClr val="660033"/>
                  </a:solidFill>
                  <a:latin typeface="Calibri" panose="020F0502020204030204" pitchFamily="34" charset="0"/>
                </a:rPr>
                <a:t>SCgrains</a:t>
              </a:r>
              <a:endParaRPr lang="en-GB" dirty="0">
                <a:solidFill>
                  <a:srgbClr val="660033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-11723" y="707886"/>
            <a:ext cx="6858000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Phase fluctuations?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981200"/>
            <a:ext cx="465292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81400" y="6007798"/>
            <a:ext cx="5486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R=5nm </a:t>
            </a:r>
            <a:r>
              <a:rPr lang="en-GB" sz="24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Calibri" panose="020F0502020204030204" pitchFamily="34" charset="0"/>
                <a:sym typeface="Symbol"/>
              </a:rPr>
              <a:t>=1nm =0.3</a:t>
            </a:r>
            <a:endParaRPr lang="en-GB" sz="2400" dirty="0">
              <a:solidFill>
                <a:schemeClr val="tx2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75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01563" y="975356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𝜎</m:t>
                      </m:r>
                      <m:r>
                        <a:rPr lang="en-GB" b="0" i="1" smtClean="0">
                          <a:latin typeface="Cambria Math"/>
                        </a:rPr>
                        <m:t>=1 </m:t>
                      </m:r>
                      <m:r>
                        <a:rPr lang="en-GB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3" y="975356"/>
                <a:ext cx="2315979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1564" y="1544893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b="0" i="1" smtClean="0">
                              <a:latin typeface="Cambria Math"/>
                            </a:rPr>
                            <m:t>𝑅</m:t>
                          </m:r>
                        </m:e>
                      </m:acc>
                      <m:r>
                        <a:rPr lang="en-GB" b="0" i="1" smtClean="0">
                          <a:latin typeface="Cambria Math"/>
                        </a:rPr>
                        <m:t>=5 </m:t>
                      </m:r>
                      <m:r>
                        <a:rPr lang="en-GB" b="0" i="1" smtClean="0">
                          <a:latin typeface="Cambria Math"/>
                        </a:rPr>
                        <m:t>𝑛𝑚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4" y="1544893"/>
                <a:ext cx="2315979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0" y="-7982"/>
            <a:ext cx="9144000" cy="769441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Packing = FCC, BCC, Cubic</a:t>
            </a:r>
            <a:endParaRPr lang="en-GB" sz="4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61" y="1388842"/>
            <a:ext cx="5929939" cy="494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1564" y="2129668"/>
                <a:ext cx="2315979" cy="584775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564" y="2129668"/>
                <a:ext cx="2315979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" y="3276599"/>
            <a:ext cx="2819399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Enhancement!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4559587"/>
            <a:ext cx="2089183" cy="769441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Patent</a:t>
            </a:r>
            <a:endParaRPr lang="en-GB" sz="44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4500" y="5959803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Mark </a:t>
            </a:r>
            <a:r>
              <a:rPr lang="en-GB" sz="2000" dirty="0" err="1" smtClean="0">
                <a:latin typeface="Calibri" panose="020F0502020204030204" pitchFamily="34" charset="0"/>
              </a:rPr>
              <a:t>Blamire</a:t>
            </a:r>
            <a:r>
              <a:rPr lang="en-GB" sz="2000" dirty="0" smtClean="0"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Cambridge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9" name="AutoShape 4" descr="Image result for mark blam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84" y="4559587"/>
            <a:ext cx="1308032" cy="1308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114800"/>
            <a:ext cx="4029075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569" y="3861374"/>
            <a:ext cx="27686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74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6111676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4383"/>
            <a:ext cx="7769225" cy="1306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308" y="2590800"/>
            <a:ext cx="2458086" cy="25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9464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SURPRISE!</a:t>
            </a:r>
            <a:endParaRPr lang="en-GB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64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438400"/>
            <a:ext cx="44100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-152400" y="2667000"/>
            <a:ext cx="2057400" cy="1798498"/>
            <a:chOff x="-152400" y="2667000"/>
            <a:chExt cx="2057400" cy="179849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667000"/>
              <a:ext cx="1213498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3757612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err="1" smtClean="0">
                  <a:latin typeface="Calibri" panose="020F0502020204030204" pitchFamily="34" charset="0"/>
                </a:rPr>
                <a:t>Xue</a:t>
              </a:r>
              <a:endParaRPr lang="en-GB" sz="20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GB" sz="2000" dirty="0" smtClean="0">
                  <a:latin typeface="Calibri" panose="020F0502020204030204" pitchFamily="34" charset="0"/>
                </a:rPr>
                <a:t>Tsinghua</a:t>
              </a:r>
              <a:endParaRPr lang="en-GB" sz="2000" dirty="0">
                <a:latin typeface="Calibri" panose="020F0502020204030204" pitchFamily="34" charset="0"/>
              </a:endParaRPr>
            </a:p>
          </p:txBody>
        </p:sp>
      </p:grp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40" y="4709929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12835" y="5696133"/>
            <a:ext cx="20764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Lara </a:t>
            </a:r>
            <a:r>
              <a:rPr lang="en-GB" sz="2000" dirty="0" err="1" smtClean="0">
                <a:latin typeface="Calibri" panose="020F0502020204030204" pitchFamily="34" charset="0"/>
              </a:rPr>
              <a:t>Benfatto</a:t>
            </a:r>
            <a:endParaRPr lang="en-GB" sz="2000" dirty="0" smtClean="0">
              <a:latin typeface="Calibri" panose="020F0502020204030204" pitchFamily="34" charset="0"/>
            </a:endParaRPr>
          </a:p>
          <a:p>
            <a:pPr algn="ctr"/>
            <a:r>
              <a:rPr lang="en-GB" sz="2000" dirty="0" smtClean="0">
                <a:latin typeface="Calibri" panose="020F0502020204030204" pitchFamily="34" charset="0"/>
              </a:rPr>
              <a:t>Rome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3406" y="1219199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Nano-granularity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709" y="12192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Interface design 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41822" y="6077188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Calibri" panose="020F0502020204030204" pitchFamily="34" charset="0"/>
              </a:rPr>
              <a:t>Xue</a:t>
            </a:r>
            <a:r>
              <a:rPr lang="en-GB" sz="1600" dirty="0" smtClean="0">
                <a:latin typeface="Calibri" panose="020F0502020204030204" pitchFamily="34" charset="0"/>
              </a:rPr>
              <a:t> et.al PRB B91 060509(R) (2015)</a:t>
            </a:r>
            <a:endParaRPr lang="en-GB" sz="16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165" y="304798"/>
            <a:ext cx="4286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Engineering </a:t>
            </a:r>
            <a:r>
              <a:rPr lang="en-GB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FeSe</a:t>
            </a:r>
            <a:r>
              <a:rPr lang="en-GB" dirty="0" smtClean="0">
                <a:solidFill>
                  <a:srgbClr val="C00000"/>
                </a:solidFill>
                <a:latin typeface="Calibri" panose="020F0502020204030204" pitchFamily="34" charset="0"/>
              </a:rPr>
              <a:t>/STO</a:t>
            </a:r>
            <a:endParaRPr lang="en-GB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0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9492" y="7620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err="1" smtClean="0">
                <a:solidFill>
                  <a:srgbClr val="0070C0"/>
                </a:solidFill>
              </a:rPr>
              <a:t>Inhomogeneities</a:t>
            </a:r>
            <a:r>
              <a:rPr lang="en-GB" dirty="0" smtClean="0">
                <a:solidFill>
                  <a:srgbClr val="0070C0"/>
                </a:solidFill>
              </a:rPr>
              <a:t>                              by disorder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5410200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800000"/>
                </a:solidFill>
              </a:rPr>
              <a:t>Can disorder enhance superconductivity?</a:t>
            </a:r>
            <a:endParaRPr lang="en-GB" sz="3600" dirty="0">
              <a:solidFill>
                <a:srgbClr val="8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9850" y="441960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Global </a:t>
            </a:r>
            <a:r>
              <a:rPr lang="en-GB" dirty="0" err="1" smtClean="0">
                <a:solidFill>
                  <a:schemeClr val="accent1">
                    <a:lumMod val="25000"/>
                  </a:schemeClr>
                </a:solidFill>
              </a:rPr>
              <a:t>T</a:t>
            </a:r>
            <a:r>
              <a:rPr lang="en-GB" baseline="-25000" dirty="0" err="1" smtClean="0">
                <a:solidFill>
                  <a:schemeClr val="accent1">
                    <a:lumMod val="25000"/>
                  </a:schemeClr>
                </a:solidFill>
              </a:rPr>
              <a:t>c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100" y="259079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Energy gap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100" y="3538991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Order parameter 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26429" y="3538991"/>
                <a:ext cx="10881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/>
                        </a:rPr>
                        <m:t>Δ</m:t>
                      </m:r>
                      <m:r>
                        <a:rPr lang="en-GB" b="0" i="1" smtClean="0">
                          <a:latin typeface="Cambria Math"/>
                        </a:rPr>
                        <m:t>(</m:t>
                      </m:r>
                      <m:r>
                        <a:rPr lang="en-GB" b="0" i="1" smtClean="0">
                          <a:latin typeface="Cambria Math"/>
                        </a:rPr>
                        <m:t>𝑟</m:t>
                      </m:r>
                      <m:r>
                        <a:rPr lang="en-GB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6429" y="3538991"/>
                <a:ext cx="1088183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132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Some bad news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8" y="1493313"/>
            <a:ext cx="78867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5138" y="990600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800000"/>
                </a:solidFill>
              </a:rPr>
              <a:t>BdG</a:t>
            </a:r>
            <a:r>
              <a:rPr lang="en-GB" dirty="0" smtClean="0">
                <a:solidFill>
                  <a:srgbClr val="800000"/>
                </a:solidFill>
              </a:rPr>
              <a:t> too difficult</a:t>
            </a:r>
            <a:endParaRPr lang="en-GB" dirty="0">
              <a:solidFill>
                <a:srgbClr val="8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38" y="3581400"/>
            <a:ext cx="32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800000"/>
                </a:solidFill>
              </a:rPr>
              <a:t>BCS doable</a:t>
            </a:r>
            <a:endParaRPr lang="en-GB" dirty="0">
              <a:solidFill>
                <a:srgbClr val="8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4114800"/>
            <a:ext cx="75723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111840"/>
            <a:ext cx="3467832" cy="73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5138" y="6096000"/>
            <a:ext cx="3511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3A7986"/>
                </a:solidFill>
              </a:rPr>
              <a:t>b</a:t>
            </a:r>
            <a:r>
              <a:rPr lang="en-GB" dirty="0" smtClean="0">
                <a:solidFill>
                  <a:srgbClr val="3A7986"/>
                </a:solidFill>
              </a:rPr>
              <a:t>ut valid only if</a:t>
            </a:r>
            <a:endParaRPr lang="en-GB" dirty="0">
              <a:solidFill>
                <a:srgbClr val="3A798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0" y="5867400"/>
                <a:ext cx="299299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GB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GB" sz="40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∝</m:t>
                      </m:r>
                      <m:sSub>
                        <m:sSubPr>
                          <m:ctrlP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𝝍</m:t>
                          </m:r>
                        </m:e>
                        <m:sub>
                          <m:r>
                            <a:rPr lang="en-GB" sz="4000" b="1" i="1" smtClean="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GB" sz="4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5867400"/>
                <a:ext cx="2992999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049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90600" y="3733800"/>
            <a:ext cx="7238999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Enhancement of superconductivity? </a:t>
            </a:r>
            <a:endParaRPr lang="pt-PT" sz="36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59" y="0"/>
            <a:ext cx="6852442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Mavericks meet Librarians</a:t>
            </a:r>
            <a:endParaRPr lang="en-GB" sz="48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7169" y="1676399"/>
            <a:ext cx="4536831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Theory does not drift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66" y="1676400"/>
            <a:ext cx="4291256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Experimental Control</a:t>
            </a:r>
            <a:endParaRPr lang="en-GB" sz="3600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4952998"/>
            <a:ext cx="91440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Conventional SC in low dimensions 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33311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Artificial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hetero,nano</a:t>
            </a:r>
            <a:r>
              <a:rPr lang="en-GB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-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structures 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6096000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Novel</a:t>
            </a:r>
            <a:r>
              <a:rPr lang="en-GB" dirty="0" smtClean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Interfaces </a:t>
            </a:r>
            <a:r>
              <a:rPr lang="en-GB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FeSe</a:t>
            </a:r>
            <a:r>
              <a:rPr lang="en-GB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/STO, LAO/STO</a:t>
            </a:r>
            <a:endParaRPr lang="en-GB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590800"/>
            <a:ext cx="71628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True Design of Materials! </a:t>
            </a:r>
            <a:endParaRPr lang="en-GB" sz="4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" y="843919"/>
            <a:ext cx="6858001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A revolution is going on</a:t>
            </a:r>
            <a:endParaRPr lang="en-GB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1037492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Anderson Theorem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1069" y="2057400"/>
            <a:ext cx="3203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Ma, Lee,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Sadovskii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 80’s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8134" y="20574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Localization and SC can coexist  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476" y="3682735"/>
            <a:ext cx="34407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Trivedi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 et al., Meir 90’s 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459851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Numerical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BdG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446" y="3810000"/>
            <a:ext cx="499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Emergent granularity</a:t>
            </a:r>
            <a:endParaRPr lang="en-GB" sz="24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52400"/>
            <a:ext cx="710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Calibri" panose="020F0502020204030204" pitchFamily="34" charset="0"/>
              </a:rPr>
              <a:t>Disorder and superconductivity</a:t>
            </a:r>
            <a:endParaRPr lang="en-GB" sz="3600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6400" y="1055057"/>
            <a:ext cx="2936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Gorkov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Anderson 50’s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4769" y="1466909"/>
            <a:ext cx="389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(Do not worry about disorder)</a:t>
            </a:r>
            <a:endParaRPr lang="en-GB" sz="18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2826638"/>
            <a:ext cx="4492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Weak localization weakens SC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78669" y="2826639"/>
            <a:ext cx="3736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Maekawa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Finkelstein 80’s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558" y="4718537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Pseudogap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, Goldstone, Higgs modes,                       gap distribution function</a:t>
            </a:r>
            <a:endParaRPr lang="en-GB" sz="24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9215" y="4718534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Sacepe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Benfatto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Raychaudhuri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4087" y="5955324"/>
            <a:ext cx="2752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>
                <a:solidFill>
                  <a:srgbClr val="800000"/>
                </a:solidFill>
                <a:latin typeface="Calibri" panose="020F0502020204030204" pitchFamily="34" charset="0"/>
              </a:rPr>
              <a:t>M</a:t>
            </a:r>
            <a:r>
              <a:rPr lang="en-GB" sz="2400" dirty="0" err="1" smtClean="0">
                <a:solidFill>
                  <a:srgbClr val="800000"/>
                </a:solidFill>
                <a:latin typeface="Calibri" panose="020F0502020204030204" pitchFamily="34" charset="0"/>
              </a:rPr>
              <a:t>ultifractal</a:t>
            </a:r>
            <a:r>
              <a:rPr lang="en-GB" sz="24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 </a:t>
            </a:r>
            <a:r>
              <a:rPr lang="en-GB" sz="2400" dirty="0">
                <a:solidFill>
                  <a:srgbClr val="800000"/>
                </a:solidFill>
                <a:latin typeface="Calibri" panose="020F0502020204030204" pitchFamily="34" charset="0"/>
              </a:rPr>
              <a:t>disorder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427784" y="5949462"/>
            <a:ext cx="3165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Kravtsov</a:t>
            </a:r>
            <a:r>
              <a:rPr lang="en-GB" sz="2400" dirty="0" smtClean="0">
                <a:solidFill>
                  <a:srgbClr val="3A7986"/>
                </a:solidFill>
                <a:latin typeface="Calibri" panose="020F0502020204030204" pitchFamily="34" charset="0"/>
              </a:rPr>
              <a:t>, </a:t>
            </a:r>
            <a:r>
              <a:rPr lang="en-GB" sz="2400" dirty="0" err="1" smtClean="0">
                <a:solidFill>
                  <a:srgbClr val="3A7986"/>
                </a:solidFill>
                <a:latin typeface="Calibri" panose="020F0502020204030204" pitchFamily="34" charset="0"/>
              </a:rPr>
              <a:t>Mirlin</a:t>
            </a:r>
            <a:endParaRPr lang="en-GB" sz="2400" dirty="0">
              <a:solidFill>
                <a:srgbClr val="3A7986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21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7588" y="5862"/>
            <a:ext cx="8458201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Can disorder enhance superconductivity? </a:t>
            </a:r>
            <a:endParaRPr lang="en-GB" sz="36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1723" y="5191706"/>
            <a:ext cx="4100144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Anderson theorem is all but a theorem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6329" y="5215686"/>
            <a:ext cx="4103077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Be careful with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BCS+Perturbation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724" y="4176043"/>
            <a:ext cx="4111868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Anderson theorem</a:t>
            </a:r>
            <a:endParaRPr lang="en-GB" sz="40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5862" y="4883929"/>
            <a:ext cx="4094283" cy="30777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de-DE" sz="14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Anderson</a:t>
            </a:r>
            <a:r>
              <a:rPr lang="de-DE" sz="14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, J. Phys. Chem. Solids 11, 26 (1959</a:t>
            </a:r>
            <a:r>
              <a:rPr lang="de-DE" sz="14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)</a:t>
            </a:r>
            <a:endParaRPr lang="en-GB" sz="14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3447" y="3817518"/>
            <a:ext cx="4123591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Gor'kov</a:t>
            </a:r>
            <a:r>
              <a: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 and </a:t>
            </a:r>
            <a:r>
              <a:rPr lang="en-GB" sz="18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Abrikosov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2191" y="4169246"/>
            <a:ext cx="412066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5">
                    <a:lumMod val="25000"/>
                  </a:schemeClr>
                </a:solidFill>
                <a:latin typeface="Calibri" panose="020F0502020204030204" pitchFamily="34" charset="0"/>
              </a:rPr>
              <a:t>Weak localization </a:t>
            </a:r>
            <a:endParaRPr lang="en-GB" sz="4000" dirty="0">
              <a:solidFill>
                <a:schemeClr val="accent5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52191" y="4877132"/>
            <a:ext cx="412066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 err="1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Maekawa</a:t>
            </a:r>
            <a:r>
              <a:rPr lang="en-GB" sz="16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 S, Fukuyama H, </a:t>
            </a:r>
            <a:r>
              <a:rPr lang="en-GB" sz="16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1982 </a:t>
            </a:r>
            <a:endParaRPr lang="en-GB" sz="16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2189" y="3837188"/>
            <a:ext cx="4120661" cy="3385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Finkelstein A M, 1987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17587" y="1132582"/>
            <a:ext cx="4094285" cy="1077218"/>
            <a:chOff x="4413738" y="144849"/>
            <a:chExt cx="4094285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4413738" y="514181"/>
              <a:ext cx="4094283" cy="70788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err="1" smtClean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rPr>
                <a:t>Numerics</a:t>
              </a:r>
              <a:endParaRPr lang="en-GB" sz="40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413738" y="144849"/>
              <a:ext cx="4094285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Trivedi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, Meir…..</a:t>
              </a:r>
              <a:endPara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5862" y="2209800"/>
            <a:ext cx="4082558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trong coupling and disorder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52191" y="1132582"/>
            <a:ext cx="4094285" cy="1077218"/>
            <a:chOff x="4413738" y="144849"/>
            <a:chExt cx="4094285" cy="1077218"/>
          </a:xfrm>
        </p:grpSpPr>
        <p:sp>
          <p:nvSpPr>
            <p:cNvPr id="27" name="TextBox 26"/>
            <p:cNvSpPr txBox="1"/>
            <p:nvPr/>
          </p:nvSpPr>
          <p:spPr>
            <a:xfrm>
              <a:off x="4413738" y="514181"/>
              <a:ext cx="4094283" cy="707886"/>
            </a:xfrm>
            <a:prstGeom prst="rect">
              <a:avLst/>
            </a:prstGeom>
            <a:solidFill>
              <a:schemeClr val="accent1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dirty="0" smtClean="0">
                  <a:solidFill>
                    <a:schemeClr val="accent1">
                      <a:lumMod val="25000"/>
                    </a:schemeClr>
                  </a:solidFill>
                  <a:latin typeface="Calibri" panose="020F0502020204030204" pitchFamily="34" charset="0"/>
                </a:rPr>
                <a:t>Experiments</a:t>
              </a:r>
              <a:endParaRPr lang="en-GB" sz="4000" dirty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13738" y="144849"/>
              <a:ext cx="4094285" cy="36933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Pratap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en-GB" sz="1800" dirty="0" err="1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Sacepe</a:t>
              </a:r>
              <a:r>
                <a:rPr lang="en-GB" sz="1800" dirty="0" smtClean="0">
                  <a:solidFill>
                    <a:schemeClr val="accent1">
                      <a:lumMod val="90000"/>
                    </a:schemeClr>
                  </a:solidFill>
                  <a:latin typeface="Calibri" panose="020F0502020204030204" pitchFamily="34" charset="0"/>
                </a:rPr>
                <a:t>…..</a:t>
              </a:r>
              <a:endParaRPr lang="en-GB" sz="1800" dirty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346329" y="2209800"/>
            <a:ext cx="4100145" cy="107721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Strong disorder and no weak coupling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346329" y="3287018"/>
            <a:ext cx="409428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Abeles,… 60’s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8794" y="3288323"/>
            <a:ext cx="4094285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1800" dirty="0" err="1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AGG,Tezuka</a:t>
            </a:r>
            <a:r>
              <a:rPr lang="en-GB" sz="1800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, 2011</a:t>
            </a:r>
            <a:endParaRPr lang="en-GB" sz="1800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481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81000" y="228600"/>
            <a:ext cx="434340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Enhancement of </a:t>
            </a:r>
            <a:r>
              <a:rPr lang="en-GB" sz="4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Tc</a:t>
            </a:r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by disorder  </a:t>
            </a:r>
            <a:endParaRPr lang="pt-PT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743200" y="4038600"/>
            <a:ext cx="48768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err="1" smtClean="0">
                <a:solidFill>
                  <a:srgbClr val="7030A0"/>
                </a:solidFill>
                <a:latin typeface="Calibri" panose="020F0502020204030204" pitchFamily="34" charset="0"/>
              </a:rPr>
              <a:t>Bianconi</a:t>
            </a:r>
            <a:r>
              <a:rPr lang="en-GB" sz="2000" dirty="0" smtClean="0">
                <a:solidFill>
                  <a:srgbClr val="7030A0"/>
                </a:solidFill>
                <a:latin typeface="Calibri" panose="020F0502020204030204" pitchFamily="34" charset="0"/>
              </a:rPr>
              <a:t>, et al.,  Nature 466, 841 (2010)</a:t>
            </a:r>
            <a:endParaRPr lang="pt-PT" sz="2000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ângulo 5"/>
          <p:cNvSpPr/>
          <p:nvPr/>
        </p:nvSpPr>
        <p:spPr>
          <a:xfrm>
            <a:off x="4953000" y="304800"/>
            <a:ext cx="3352800" cy="120032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 algn="ctr"/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Fractal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distributions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dopants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enhance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Tc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in</a:t>
            </a:r>
            <a:r>
              <a:rPr lang="pt-PT" sz="24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pt-PT" sz="2400" dirty="0" err="1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cuprates</a:t>
            </a:r>
            <a:endParaRPr lang="pt-PT" sz="24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828800"/>
            <a:ext cx="32289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76399"/>
            <a:ext cx="34099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04800" y="5029200"/>
            <a:ext cx="39624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err="1" smtClean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</a:rPr>
              <a:t>Inhomogeneities</a:t>
            </a:r>
            <a:endParaRPr lang="pt-PT" sz="40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Seta para a esquerda e para a direita 10"/>
          <p:cNvSpPr/>
          <p:nvPr/>
        </p:nvSpPr>
        <p:spPr bwMode="auto">
          <a:xfrm>
            <a:off x="4343400" y="5029200"/>
            <a:ext cx="1981200" cy="609600"/>
          </a:xfrm>
          <a:prstGeom prst="leftRightArrow">
            <a:avLst/>
          </a:prstGeom>
          <a:solidFill>
            <a:srgbClr val="7030A0">
              <a:alpha val="89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400800" y="5029200"/>
            <a:ext cx="2514600" cy="7078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Higher </a:t>
            </a:r>
            <a:r>
              <a:rPr lang="en-GB" sz="4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T</a:t>
            </a:r>
            <a:r>
              <a:rPr lang="en-GB" sz="4000" baseline="-25000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c</a:t>
            </a:r>
            <a:endParaRPr lang="pt-PT" sz="40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tângulo 12"/>
          <p:cNvSpPr/>
          <p:nvPr/>
        </p:nvSpPr>
        <p:spPr>
          <a:xfrm>
            <a:off x="3886200" y="5791200"/>
            <a:ext cx="3124200" cy="58477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pt-PT" dirty="0" smtClean="0">
                <a:latin typeface="Calibri" panose="020F0502020204030204" pitchFamily="34" charset="0"/>
              </a:rPr>
              <a:t> </a:t>
            </a:r>
            <a:r>
              <a:rPr lang="pt-PT" sz="2000" dirty="0" smtClean="0">
                <a:solidFill>
                  <a:srgbClr val="663300"/>
                </a:solidFill>
                <a:latin typeface="Calibri" panose="020F0502020204030204" pitchFamily="34" charset="0"/>
              </a:rPr>
              <a:t>PRL 108, 017002 (2012)</a:t>
            </a:r>
            <a:endParaRPr lang="pt-PT" sz="2000" dirty="0">
              <a:solidFill>
                <a:srgbClr val="6633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86200" y="6375975"/>
            <a:ext cx="3124200" cy="40011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PRL, 98</a:t>
            </a:r>
            <a:r>
              <a:rPr lang="en-GB" sz="2000" dirty="0">
                <a:solidFill>
                  <a:srgbClr val="800000"/>
                </a:solidFill>
                <a:latin typeface="Calibri" panose="020F0502020204030204" pitchFamily="34" charset="0"/>
              </a:rPr>
              <a:t>, 027001 (2007)</a:t>
            </a:r>
          </a:p>
        </p:txBody>
      </p:sp>
    </p:spTree>
    <p:extLst>
      <p:ext uri="{BB962C8B-B14F-4D97-AF65-F5344CB8AC3E}">
        <p14:creationId xmlns:p14="http://schemas.microsoft.com/office/powerpoint/2010/main" val="256342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1676399"/>
            <a:ext cx="79819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46" y="2752856"/>
            <a:ext cx="29527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77" y="4777726"/>
            <a:ext cx="2286000" cy="53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2" y="5638800"/>
            <a:ext cx="4386581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828" y="4098087"/>
            <a:ext cx="2938463" cy="32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Strong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multifractality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superconductivity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23845" y="4754853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alibri" panose="020F0502020204030204" pitchFamily="34" charset="0"/>
              </a:rPr>
              <a:t>~ 0.4</a:t>
            </a:r>
            <a:endParaRPr lang="en-GB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22452" y="5919787"/>
                <a:ext cx="2919454" cy="707886"/>
              </a:xfrm>
              <a:prstGeom prst="rect">
                <a:avLst/>
              </a:prstGeom>
              <a:solidFill>
                <a:srgbClr val="C000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4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c</m:t>
                          </m:r>
                        </m:sub>
                      </m:sSub>
                      <m:r>
                        <a:rPr lang="en-GB" sz="4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≥1000</m:t>
                      </m:r>
                      <m:r>
                        <m:rPr>
                          <m:sty m:val="p"/>
                        </m:rPr>
                        <a:rPr lang="en-GB" sz="40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K</m:t>
                      </m:r>
                    </m:oMath>
                  </m:oMathPara>
                </a14:m>
                <a:endParaRPr lang="en-GB" sz="4000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2452" y="5919787"/>
                <a:ext cx="2919454" cy="70788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569457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Feigelman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Ioffe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Kravtsov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Yuzbashyan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Phys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Rev. Lett. 98, 027001 (2007)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969567"/>
            <a:ext cx="9144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I. S.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Burmistrov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I. V. </a:t>
            </a:r>
            <a:r>
              <a:rPr lang="en-GB" sz="2000" dirty="0" err="1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Gornyi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A. D. </a:t>
            </a:r>
            <a:r>
              <a:rPr lang="en-GB" sz="20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Mirlin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, Phys</a:t>
            </a:r>
            <a:r>
              <a:rPr lang="en-GB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. Rev. Lett. 108, </a:t>
            </a:r>
            <a:r>
              <a:rPr lang="en-GB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017002 (2012) </a:t>
            </a:r>
            <a:endParaRPr lang="en-GB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91855"/>
            <a:ext cx="2165272" cy="247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181600"/>
            <a:ext cx="3448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" y="3720762"/>
            <a:ext cx="9946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25000"/>
                  </a:schemeClr>
                </a:solidFill>
              </a:rPr>
              <a:t>3d MIT</a:t>
            </a:r>
            <a:endParaRPr lang="en-GB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46" y="4968348"/>
            <a:ext cx="2286000" cy="539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3999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Weak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multifractality</a:t>
            </a:r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superconductivity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299" y="6324600"/>
            <a:ext cx="1371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4990605"/>
                <a:ext cx="2584937" cy="5847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𝛾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≪1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990605"/>
                <a:ext cx="2584937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308" y="5706897"/>
            <a:ext cx="22002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7583" y="5605010"/>
                <a:ext cx="2602520" cy="584775"/>
              </a:xfrm>
              <a:prstGeom prst="rect">
                <a:avLst/>
              </a:prstGeom>
              <a:solidFill>
                <a:schemeClr val="accent1">
                  <a:lumMod val="2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𝐵𝐶𝑆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𝐷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𝑓𝑖𝑥𝑒𝑑</m:t>
                      </m:r>
                    </m:oMath>
                  </m:oMathPara>
                </a14:m>
                <a:endParaRPr lang="en-GB" dirty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83" y="5605010"/>
                <a:ext cx="2602520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0" y="2057400"/>
            <a:ext cx="4191000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(Ultra) Thin films</a:t>
            </a:r>
            <a:endParaRPr lang="en-GB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743200"/>
            <a:ext cx="4191001" cy="58477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2D + Spin orbit</a:t>
            </a:r>
            <a:endParaRPr lang="en-GB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426240"/>
            <a:ext cx="4185137" cy="5847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1">
                    <a:lumMod val="90000"/>
                  </a:schemeClr>
                </a:solidFill>
                <a:latin typeface="Calibri" panose="020F0502020204030204" pitchFamily="34" charset="0"/>
              </a:rPr>
              <a:t>1D + Long Range</a:t>
            </a:r>
            <a:endParaRPr lang="en-GB" dirty="0">
              <a:solidFill>
                <a:schemeClr val="accent1">
                  <a:lumMod val="90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40103" y="2743198"/>
                <a:ext cx="4792174" cy="584775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5">
                            <a:lumMod val="90000"/>
                          </a:schemeClr>
                        </a:solidFill>
                        <a:latin typeface="Cambria Math"/>
                      </a:rPr>
                      <m:t>Δ</m:t>
                    </m:r>
                    <m:d>
                      <m:dPr>
                        <m:ctrlPr>
                          <a:rPr lang="en-GB" b="0" i="1" smtClean="0">
                            <a:solidFill>
                              <a:schemeClr val="accent5">
                                <a:lumMod val="90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smtClean="0">
                            <a:solidFill>
                              <a:schemeClr val="accent5">
                                <a:lumMod val="9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</m:d>
                  </m:oMath>
                </a14:m>
                <a:r>
                  <a:rPr lang="en-GB" dirty="0" smtClean="0">
                    <a:solidFill>
                      <a:schemeClr val="accent5">
                        <a:lumMod val="90000"/>
                      </a:schemeClr>
                    </a:solidFill>
                    <a:latin typeface="Calibri" panose="020F0502020204030204" pitchFamily="34" charset="0"/>
                  </a:rPr>
                  <a:t> energy dependence</a:t>
                </a:r>
                <a:endParaRPr lang="en-GB" dirty="0">
                  <a:solidFill>
                    <a:schemeClr val="accent5">
                      <a:lumMod val="9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103" y="2743198"/>
                <a:ext cx="4792174" cy="584775"/>
              </a:xfrm>
              <a:prstGeom prst="rect">
                <a:avLst/>
              </a:prstGeom>
              <a:blipFill rotWithShape="1">
                <a:blip r:embed="rId7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0" y="579603"/>
            <a:ext cx="9143999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J. </a:t>
            </a:r>
            <a:r>
              <a:rPr lang="en-GB" sz="20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Mayoh</a:t>
            </a:r>
            <a:r>
              <a:rPr lang="en-GB" sz="20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 and AGG, PRB 92 174526 (2015) 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219199"/>
            <a:ext cx="4185137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Where?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1824" y="1219199"/>
            <a:ext cx="4792176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51823" y="3426240"/>
                <a:ext cx="4792175" cy="58477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𝑟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spatial distribution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1823" y="3426240"/>
                <a:ext cx="4792175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293207" y="4114800"/>
            <a:ext cx="483907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Global </a:t>
            </a:r>
            <a:r>
              <a:rPr lang="en-GB" sz="4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T</a:t>
            </a:r>
            <a:r>
              <a:rPr lang="en-GB" sz="4000" baseline="-2500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</a:t>
            </a:r>
            <a:r>
              <a:rPr lang="en-GB" sz="4000" dirty="0">
                <a:solidFill>
                  <a:srgbClr val="C00000"/>
                </a:solidFill>
                <a:latin typeface="Calibri" panose="020F0502020204030204" pitchFamily="34" charset="0"/>
              </a:rPr>
              <a:t>!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86400" y="5236697"/>
            <a:ext cx="3352800" cy="107721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alibri" panose="020F0502020204030204" pitchFamily="34" charset="0"/>
              </a:rPr>
              <a:t>Can disorder enhance SC?</a:t>
            </a:r>
            <a:endParaRPr lang="en-GB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63" y="4114800"/>
            <a:ext cx="4185137" cy="707886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How?</a:t>
            </a:r>
            <a:endParaRPr lang="en-GB" sz="4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1" y="6230089"/>
            <a:ext cx="2584937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Percolation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328376" y="2057399"/>
                <a:ext cx="4827347" cy="584775"/>
              </a:xfrm>
              <a:prstGeom prst="rect">
                <a:avLst/>
              </a:prstGeom>
              <a:solidFill>
                <a:schemeClr val="accent5">
                  <a:lumMod val="9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Δ</m:t>
                    </m:r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𝜖</m:t>
                        </m:r>
                      </m:e>
                      <m:sub>
                        <m:r>
                          <a:rPr lang="en-GB" b="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/>
                          </a:rPr>
                          <m:t>𝐹</m:t>
                        </m:r>
                      </m:sub>
                    </m:sSub>
                    <m:r>
                      <a:rPr lang="en-GB" b="0" i="1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>
                    <a:solidFill>
                      <a:schemeClr val="accent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 energy gap</a:t>
                </a:r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376" y="2057399"/>
                <a:ext cx="4827347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145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151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61" y="1447800"/>
            <a:ext cx="4772024" cy="1181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3" y="2560027"/>
            <a:ext cx="3924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2438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022" y="121627"/>
            <a:ext cx="432474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572000"/>
            <a:ext cx="39624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Still unrealistic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05716"/>
            <a:ext cx="396240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Why?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095998"/>
            <a:ext cx="39624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Inhomogenous</a:t>
            </a:r>
            <a:r>
              <a:rPr lang="en-GB" dirty="0" smtClean="0">
                <a:solidFill>
                  <a:srgbClr val="002060"/>
                </a:solidFill>
                <a:latin typeface="Calibri" panose="020F0502020204030204" pitchFamily="34" charset="0"/>
              </a:rPr>
              <a:t> SC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4469423" y="6052037"/>
            <a:ext cx="2362200" cy="672696"/>
          </a:xfrm>
          <a:prstGeom prst="rightArrow">
            <a:avLst/>
          </a:prstGeom>
          <a:solidFill>
            <a:schemeClr val="accent6">
              <a:lumMod val="60000"/>
              <a:lumOff val="40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5715000"/>
            <a:ext cx="1476573" cy="1077218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Not true Tc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3385" y="228600"/>
                <a:ext cx="3042243" cy="827278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4400" b="0" i="0" smtClean="0">
                          <a:solidFill>
                            <a:schemeClr val="bg1"/>
                          </a:solidFill>
                          <a:latin typeface="Cambria Math"/>
                        </a:rPr>
                        <m:t>Δ</m:t>
                      </m:r>
                      <m:d>
                        <m:dPr>
                          <m:ctrlPr>
                            <a:rPr lang="en-GB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4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4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GB" sz="4400" b="0" i="1" smtClean="0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𝐹</m:t>
                              </m:r>
                            </m:sub>
                          </m:sSub>
                        </m:e>
                      </m:d>
                      <m:r>
                        <a:rPr lang="en-GB" sz="4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4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Δ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sz="4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γ</m:t>
                          </m:r>
                        </m:sub>
                      </m:sSub>
                    </m:oMath>
                  </m:oMathPara>
                </a14:m>
                <a:endParaRPr lang="en-GB" sz="4400" b="0" dirty="0" smtClean="0">
                  <a:solidFill>
                    <a:schemeClr val="bg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385" y="228600"/>
                <a:ext cx="3042243" cy="82727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15000" y="228600"/>
                <a:ext cx="8382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𝐹𝑖𝑥𝑒𝑑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r>
                        <a:rPr lang="en-GB" b="0" i="1" smtClean="0">
                          <a:latin typeface="Cambria Math"/>
                        </a:rPr>
                        <m:t>𝜆</m:t>
                      </m:r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228600"/>
                <a:ext cx="838200" cy="584775"/>
              </a:xfrm>
              <a:prstGeom prst="rect">
                <a:avLst/>
              </a:prstGeom>
              <a:blipFill rotWithShape="1">
                <a:blip r:embed="rId7"/>
                <a:stretch>
                  <a:fillRect r="-715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00" y="2929303"/>
                <a:ext cx="2895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𝐹𝑖𝑥𝑒𝑑</m:t>
                      </m:r>
                      <m:r>
                        <a:rPr lang="en-GB" b="0" i="1" smtClean="0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𝜖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en-GB" b="0" i="1" smtClean="0">
                          <a:latin typeface="Cambria Math"/>
                        </a:rPr>
                        <m:t>/</m:t>
                      </m:r>
                      <m:sSub>
                        <m:sSub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GB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GB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929303"/>
                <a:ext cx="2895600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4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2" y="2733200"/>
            <a:ext cx="3988137" cy="282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492" y="304800"/>
            <a:ext cx="3875645" cy="2445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13800" y="5560930"/>
            <a:ext cx="421359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Sacepe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et al., Nat. Phys</a:t>
            </a:r>
            <a:r>
              <a:rPr lang="en-GB" sz="16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en-GB" sz="16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> 7 239 (2011)</a:t>
            </a:r>
            <a:endParaRPr lang="en-GB" sz="16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07" y="533400"/>
            <a:ext cx="3810655" cy="2217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671" y="4267200"/>
            <a:ext cx="3158907" cy="89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4671" y="3112477"/>
            <a:ext cx="35052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Global Tc?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06633" y="241012"/>
                <a:ext cx="173393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/>
                        </a:rPr>
                        <m:t>𝛾</m:t>
                      </m:r>
                      <m:r>
                        <a:rPr lang="en-GB" b="0" i="1" smtClean="0">
                          <a:latin typeface="Cambria Math"/>
                        </a:rPr>
                        <m:t>∼1/</m:t>
                      </m:r>
                      <m:r>
                        <a:rPr lang="en-GB" b="0" i="1" smtClean="0">
                          <a:latin typeface="Cambria Math"/>
                        </a:rPr>
                        <m:t>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633" y="241012"/>
                <a:ext cx="173393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707938" y="6096000"/>
            <a:ext cx="4213599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GB" sz="1400" dirty="0" err="1" smtClean="0">
                <a:solidFill>
                  <a:schemeClr val="bg2">
                    <a:lumMod val="50000"/>
                  </a:schemeClr>
                </a:solidFill>
              </a:rPr>
              <a:t>Lemarie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GB" sz="1400" dirty="0" err="1" smtClean="0">
                <a:solidFill>
                  <a:schemeClr val="bg2">
                    <a:lumMod val="50000"/>
                  </a:schemeClr>
                </a:solidFill>
              </a:rPr>
              <a:t>Benfatto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, et al., PRB </a:t>
            </a:r>
            <a:r>
              <a:rPr lang="en-GB" sz="1400" dirty="0">
                <a:solidFill>
                  <a:schemeClr val="bg2">
                    <a:lumMod val="50000"/>
                  </a:schemeClr>
                </a:solidFill>
              </a:rPr>
              <a:t>87, </a:t>
            </a:r>
            <a:r>
              <a:rPr lang="en-GB" sz="1400" dirty="0" smtClean="0">
                <a:solidFill>
                  <a:schemeClr val="bg2">
                    <a:lumMod val="50000"/>
                  </a:schemeClr>
                </a:solidFill>
              </a:rPr>
              <a:t>184509 (2013)</a:t>
            </a:r>
            <a:endParaRPr lang="en-GB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13800" y="6403777"/>
            <a:ext cx="4207737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800000"/>
                </a:solidFill>
              </a:rPr>
              <a:t>Tracy-</a:t>
            </a:r>
            <a:r>
              <a:rPr lang="en-GB" sz="2000" dirty="0" err="1" smtClean="0">
                <a:solidFill>
                  <a:srgbClr val="800000"/>
                </a:solidFill>
              </a:rPr>
              <a:t>Widom</a:t>
            </a:r>
            <a:r>
              <a:rPr lang="en-GB" sz="2000" dirty="0" smtClean="0">
                <a:solidFill>
                  <a:srgbClr val="800000"/>
                </a:solidFill>
              </a:rPr>
              <a:t>?</a:t>
            </a:r>
            <a:endParaRPr lang="en-GB" sz="2000" dirty="0">
              <a:solidFill>
                <a:srgbClr val="8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4671" y="5410200"/>
            <a:ext cx="3505200" cy="1077218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Log-Normal distribution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276600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Global </a:t>
            </a:r>
            <a:r>
              <a:rPr lang="en-GB" sz="54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en-GB" sz="5400" baseline="-25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</a:t>
            </a:r>
            <a:r>
              <a:rPr lang="en-GB" sz="5400" dirty="0">
                <a:solidFill>
                  <a:schemeClr val="bg1"/>
                </a:solidFill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4191000"/>
            <a:ext cx="3657600" cy="707886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dirty="0" smtClean="0">
                <a:solidFill>
                  <a:schemeClr val="accent1">
                    <a:lumMod val="25000"/>
                  </a:schemeClr>
                </a:solidFill>
                <a:latin typeface="Calibri" panose="020F0502020204030204" pitchFamily="34" charset="0"/>
              </a:rPr>
              <a:t>Enhancement?</a:t>
            </a:r>
            <a:endParaRPr lang="en-GB" sz="4000" dirty="0">
              <a:solidFill>
                <a:schemeClr val="accent1">
                  <a:lumMod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036403"/>
            <a:ext cx="1752599" cy="830997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Yes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599" y="5031901"/>
            <a:ext cx="1905001" cy="830997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800000"/>
                </a:solidFill>
                <a:latin typeface="Calibri" panose="020F0502020204030204" pitchFamily="34" charset="0"/>
              </a:rPr>
              <a:t>But</a:t>
            </a:r>
            <a:endParaRPr lang="en-GB" sz="480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-17585" y="2011177"/>
                <a:ext cx="3276599" cy="830997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𝜙</m:t>
                      </m:r>
                      <m:r>
                        <a:rPr lang="en-GB" sz="4800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~</m:t>
                      </m:r>
                      <m:sSub>
                        <m:sSubPr>
                          <m:ctrlP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GB" sz="4800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GB" sz="4800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7585" y="2011177"/>
                <a:ext cx="3276599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30969" y="4724400"/>
                <a:ext cx="3657600" cy="1015663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𝜆</m:t>
                      </m:r>
                      <m:r>
                        <a:rPr lang="en-GB" sz="6000" b="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mbria Math"/>
                        </a:rPr>
                        <m:t>≤0.3</m:t>
                      </m:r>
                    </m:oMath>
                  </m:oMathPara>
                </a14:m>
                <a:endParaRPr lang="en-GB" sz="6000" dirty="0">
                  <a:solidFill>
                    <a:schemeClr val="accent6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969" y="4724400"/>
                <a:ext cx="3657600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0" y="6018900"/>
            <a:ext cx="91440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Al is fine!  </a:t>
            </a:r>
            <a:r>
              <a:rPr lang="en-GB" sz="4800" dirty="0" err="1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FeSe</a:t>
            </a:r>
            <a:r>
              <a:rPr lang="en-GB" sz="4800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/STO?</a:t>
            </a:r>
            <a:endParaRPr lang="en-GB" sz="4800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154" y="975274"/>
            <a:ext cx="5486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48200" y="1052853"/>
                <a:ext cx="182069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𝜆</m:t>
                      </m:r>
                      <m:r>
                        <a:rPr lang="en-GB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=0.25</m:t>
                      </m:r>
                    </m:oMath>
                  </m:oMathPara>
                </a14:m>
                <a:endParaRPr lang="en-GB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1052853"/>
                <a:ext cx="1820691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105400" y="2743200"/>
                <a:ext cx="329218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𝜙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/>
                        </a:rPr>
                        <m:t>=0.675,0.7,0.75,0.8</m:t>
                      </m:r>
                    </m:oMath>
                  </m:oMathPara>
                </a14:m>
                <a:endParaRPr lang="en-GB" sz="2400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743200"/>
                <a:ext cx="3292183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4657791" cy="105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4000" y="228600"/>
            <a:ext cx="2336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72366"/>
            <a:ext cx="2819400" cy="1313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315200" y="457200"/>
            <a:ext cx="13716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1966</a:t>
            </a:r>
            <a:endParaRPr lang="pt-PT" sz="40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0" y="0"/>
            <a:ext cx="28194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+Experimental control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0" y="2444233"/>
            <a:ext cx="281940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+Predictive  power </a:t>
            </a:r>
            <a:endParaRPr lang="pt-PT" dirty="0">
              <a:solidFill>
                <a:srgbClr val="FFFFFF"/>
              </a:solidFill>
            </a:endParaRPr>
          </a:p>
        </p:txBody>
      </p:sp>
      <p:sp>
        <p:nvSpPr>
          <p:cNvPr id="14" name="Seta para baixo 13"/>
          <p:cNvSpPr/>
          <p:nvPr/>
        </p:nvSpPr>
        <p:spPr bwMode="auto">
          <a:xfrm>
            <a:off x="685800" y="1259839"/>
            <a:ext cx="1143000" cy="1090541"/>
          </a:xfrm>
          <a:prstGeom prst="downArrow">
            <a:avLst/>
          </a:prstGeom>
          <a:solidFill>
            <a:schemeClr val="accent6">
              <a:lumMod val="75000"/>
              <a:alpha val="89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pt-PT" dirty="0" smtClean="0">
              <a:solidFill>
                <a:srgbClr val="000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315200" y="2274956"/>
            <a:ext cx="13716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1995</a:t>
            </a:r>
            <a:endParaRPr lang="pt-PT" sz="40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380" y="3926764"/>
            <a:ext cx="1845883" cy="111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680808"/>
            <a:ext cx="1504781" cy="1510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4"/>
          <p:cNvSpPr txBox="1"/>
          <p:nvPr/>
        </p:nvSpPr>
        <p:spPr>
          <a:xfrm>
            <a:off x="7467600" y="3926764"/>
            <a:ext cx="1371600" cy="70788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000000">
                    <a:lumMod val="95000"/>
                    <a:lumOff val="5000"/>
                  </a:srgbClr>
                </a:solidFill>
              </a:rPr>
              <a:t>Now</a:t>
            </a:r>
            <a:endParaRPr lang="pt-PT" sz="4000" b="1" dirty="0">
              <a:solidFill>
                <a:srgbClr val="000000">
                  <a:lumMod val="95000"/>
                  <a:lumOff val="5000"/>
                </a:srgb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84529" y="5404525"/>
            <a:ext cx="1168400" cy="13234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>
                <a:solidFill>
                  <a:srgbClr val="C00000"/>
                </a:solidFill>
              </a:rPr>
              <a:t>?</a:t>
            </a:r>
            <a:endParaRPr lang="en-GB" sz="8000" b="1" dirty="0">
              <a:solidFill>
                <a:srgbClr val="C00000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494" y="3827227"/>
            <a:ext cx="1943484" cy="120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43471" y="5342970"/>
            <a:ext cx="6441058" cy="144655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rgbClr val="660033"/>
                </a:solidFill>
              </a:rPr>
              <a:t>Engineering of high </a:t>
            </a:r>
            <a:r>
              <a:rPr lang="en-GB" sz="4400" dirty="0" err="1" smtClean="0">
                <a:solidFill>
                  <a:srgbClr val="660033"/>
                </a:solidFill>
              </a:rPr>
              <a:t>T</a:t>
            </a:r>
            <a:r>
              <a:rPr lang="en-GB" sz="4400" baseline="-25000" dirty="0" err="1" smtClean="0">
                <a:solidFill>
                  <a:srgbClr val="660033"/>
                </a:solidFill>
              </a:rPr>
              <a:t>c</a:t>
            </a:r>
            <a:r>
              <a:rPr lang="en-GB" sz="4400" dirty="0" smtClean="0">
                <a:solidFill>
                  <a:srgbClr val="660033"/>
                </a:solidFill>
              </a:rPr>
              <a:t> materials </a:t>
            </a:r>
            <a:endParaRPr lang="en-GB" sz="4400" dirty="0">
              <a:solidFill>
                <a:srgbClr val="660033"/>
              </a:solidFill>
            </a:endParaRPr>
          </a:p>
        </p:txBody>
      </p:sp>
      <p:grpSp>
        <p:nvGrpSpPr>
          <p:cNvPr id="16" name="Group 159"/>
          <p:cNvGrpSpPr>
            <a:grpSpLocks/>
          </p:cNvGrpSpPr>
          <p:nvPr/>
        </p:nvGrpSpPr>
        <p:grpSpPr bwMode="auto">
          <a:xfrm>
            <a:off x="-1242" y="3878675"/>
            <a:ext cx="1811036" cy="1208782"/>
            <a:chOff x="91" y="1383"/>
            <a:chExt cx="2344" cy="1045"/>
          </a:xfrm>
        </p:grpSpPr>
        <p:pic>
          <p:nvPicPr>
            <p:cNvPr id="20" name="Picture 155"/>
            <p:cNvPicPr>
              <a:picLocks noChangeAspect="1" noChangeArrowheads="1"/>
            </p:cNvPicPr>
            <p:nvPr/>
          </p:nvPicPr>
          <p:blipFill>
            <a:blip r:embed="rId7"/>
            <a:srcRect l="82573" t="6070" b="4158"/>
            <a:stretch>
              <a:fillRect/>
            </a:stretch>
          </p:blipFill>
          <p:spPr bwMode="auto">
            <a:xfrm flipH="1">
              <a:off x="196" y="1540"/>
              <a:ext cx="158" cy="726"/>
            </a:xfrm>
            <a:prstGeom prst="rect">
              <a:avLst/>
            </a:prstGeom>
            <a:noFill/>
          </p:spPr>
        </p:pic>
        <p:pic>
          <p:nvPicPr>
            <p:cNvPr id="21" name="Picture 156"/>
            <p:cNvPicPr>
              <a:picLocks noChangeAspect="1" noChangeArrowheads="1"/>
            </p:cNvPicPr>
            <p:nvPr/>
          </p:nvPicPr>
          <p:blipFill>
            <a:blip r:embed="rId8"/>
            <a:srcRect t="34189" r="21489" b="32257"/>
            <a:stretch>
              <a:fillRect/>
            </a:stretch>
          </p:blipFill>
          <p:spPr bwMode="auto">
            <a:xfrm>
              <a:off x="621" y="1493"/>
              <a:ext cx="1814" cy="69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2" name="Text Box 157"/>
            <p:cNvSpPr txBox="1">
              <a:spLocks noChangeArrowheads="1"/>
            </p:cNvSpPr>
            <p:nvPr/>
          </p:nvSpPr>
          <p:spPr bwMode="auto">
            <a:xfrm>
              <a:off x="119" y="2255"/>
              <a:ext cx="3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0 nm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Text Box 158"/>
            <p:cNvSpPr txBox="1">
              <a:spLocks noChangeArrowheads="1"/>
            </p:cNvSpPr>
            <p:nvPr/>
          </p:nvSpPr>
          <p:spPr bwMode="auto">
            <a:xfrm>
              <a:off x="91" y="1383"/>
              <a:ext cx="31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69494" tIns="34747" rIns="69494" bIns="34747"/>
            <a:lstStyle/>
            <a:p>
              <a:r>
                <a:rPr lang="de-DE" sz="900">
                  <a:solidFill>
                    <a:srgbClr val="000000"/>
                  </a:solidFill>
                </a:rPr>
                <a:t>7 nm</a:t>
              </a: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6" name="Freeform 5"/>
          <p:cNvSpPr/>
          <p:nvPr/>
        </p:nvSpPr>
        <p:spPr bwMode="auto">
          <a:xfrm>
            <a:off x="4724400" y="5547360"/>
            <a:ext cx="1442720" cy="436880"/>
          </a:xfrm>
          <a:custGeom>
            <a:avLst/>
            <a:gdLst>
              <a:gd name="connsiteX0" fmla="*/ 0 w 1442720"/>
              <a:gd name="connsiteY0" fmla="*/ 0 h 436880"/>
              <a:gd name="connsiteX1" fmla="*/ 142240 w 1442720"/>
              <a:gd name="connsiteY1" fmla="*/ 50800 h 436880"/>
              <a:gd name="connsiteX2" fmla="*/ 172720 w 1442720"/>
              <a:gd name="connsiteY2" fmla="*/ 60960 h 436880"/>
              <a:gd name="connsiteX3" fmla="*/ 254000 w 1442720"/>
              <a:gd name="connsiteY3" fmla="*/ 91440 h 436880"/>
              <a:gd name="connsiteX4" fmla="*/ 314960 w 1442720"/>
              <a:gd name="connsiteY4" fmla="*/ 101600 h 436880"/>
              <a:gd name="connsiteX5" fmla="*/ 436880 w 1442720"/>
              <a:gd name="connsiteY5" fmla="*/ 142240 h 436880"/>
              <a:gd name="connsiteX6" fmla="*/ 477520 w 1442720"/>
              <a:gd name="connsiteY6" fmla="*/ 152400 h 436880"/>
              <a:gd name="connsiteX7" fmla="*/ 528320 w 1442720"/>
              <a:gd name="connsiteY7" fmla="*/ 162560 h 436880"/>
              <a:gd name="connsiteX8" fmla="*/ 558800 w 1442720"/>
              <a:gd name="connsiteY8" fmla="*/ 172720 h 436880"/>
              <a:gd name="connsiteX9" fmla="*/ 660400 w 1442720"/>
              <a:gd name="connsiteY9" fmla="*/ 193040 h 436880"/>
              <a:gd name="connsiteX10" fmla="*/ 690880 w 1442720"/>
              <a:gd name="connsiteY10" fmla="*/ 203200 h 436880"/>
              <a:gd name="connsiteX11" fmla="*/ 751840 w 1442720"/>
              <a:gd name="connsiteY11" fmla="*/ 213360 h 436880"/>
              <a:gd name="connsiteX12" fmla="*/ 822960 w 1442720"/>
              <a:gd name="connsiteY12" fmla="*/ 233680 h 436880"/>
              <a:gd name="connsiteX13" fmla="*/ 873760 w 1442720"/>
              <a:gd name="connsiteY13" fmla="*/ 243840 h 436880"/>
              <a:gd name="connsiteX14" fmla="*/ 944880 w 1442720"/>
              <a:gd name="connsiteY14" fmla="*/ 264160 h 436880"/>
              <a:gd name="connsiteX15" fmla="*/ 1056640 w 1442720"/>
              <a:gd name="connsiteY15" fmla="*/ 294640 h 436880"/>
              <a:gd name="connsiteX16" fmla="*/ 1127760 w 1442720"/>
              <a:gd name="connsiteY16" fmla="*/ 314960 h 436880"/>
              <a:gd name="connsiteX17" fmla="*/ 1280160 w 1442720"/>
              <a:gd name="connsiteY17" fmla="*/ 335280 h 436880"/>
              <a:gd name="connsiteX18" fmla="*/ 1381760 w 1442720"/>
              <a:gd name="connsiteY18" fmla="*/ 365760 h 436880"/>
              <a:gd name="connsiteX19" fmla="*/ 1442720 w 1442720"/>
              <a:gd name="connsiteY19" fmla="*/ 386080 h 436880"/>
              <a:gd name="connsiteX20" fmla="*/ 1381760 w 1442720"/>
              <a:gd name="connsiteY20" fmla="*/ 406400 h 436880"/>
              <a:gd name="connsiteX21" fmla="*/ 1371600 w 1442720"/>
              <a:gd name="connsiteY21" fmla="*/ 436880 h 436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442720" h="436880">
                <a:moveTo>
                  <a:pt x="0" y="0"/>
                </a:moveTo>
                <a:cubicBezTo>
                  <a:pt x="193968" y="64656"/>
                  <a:pt x="13231" y="2422"/>
                  <a:pt x="142240" y="50800"/>
                </a:cubicBezTo>
                <a:cubicBezTo>
                  <a:pt x="152268" y="54560"/>
                  <a:pt x="162692" y="57200"/>
                  <a:pt x="172720" y="60960"/>
                </a:cubicBezTo>
                <a:cubicBezTo>
                  <a:pt x="184226" y="65275"/>
                  <a:pt x="235132" y="87247"/>
                  <a:pt x="254000" y="91440"/>
                </a:cubicBezTo>
                <a:cubicBezTo>
                  <a:pt x="274110" y="95909"/>
                  <a:pt x="295111" y="96086"/>
                  <a:pt x="314960" y="101600"/>
                </a:cubicBezTo>
                <a:cubicBezTo>
                  <a:pt x="356235" y="113065"/>
                  <a:pt x="395321" y="131850"/>
                  <a:pt x="436880" y="142240"/>
                </a:cubicBezTo>
                <a:cubicBezTo>
                  <a:pt x="450427" y="145627"/>
                  <a:pt x="463889" y="149371"/>
                  <a:pt x="477520" y="152400"/>
                </a:cubicBezTo>
                <a:cubicBezTo>
                  <a:pt x="494377" y="156146"/>
                  <a:pt x="511567" y="158372"/>
                  <a:pt x="528320" y="162560"/>
                </a:cubicBezTo>
                <a:cubicBezTo>
                  <a:pt x="538710" y="165157"/>
                  <a:pt x="548365" y="170312"/>
                  <a:pt x="558800" y="172720"/>
                </a:cubicBezTo>
                <a:cubicBezTo>
                  <a:pt x="592453" y="180486"/>
                  <a:pt x="627635" y="182118"/>
                  <a:pt x="660400" y="193040"/>
                </a:cubicBezTo>
                <a:cubicBezTo>
                  <a:pt x="670560" y="196427"/>
                  <a:pt x="680425" y="200877"/>
                  <a:pt x="690880" y="203200"/>
                </a:cubicBezTo>
                <a:cubicBezTo>
                  <a:pt x="710990" y="207669"/>
                  <a:pt x="731640" y="209320"/>
                  <a:pt x="751840" y="213360"/>
                </a:cubicBezTo>
                <a:cubicBezTo>
                  <a:pt x="846862" y="232364"/>
                  <a:pt x="745493" y="214313"/>
                  <a:pt x="822960" y="233680"/>
                </a:cubicBezTo>
                <a:cubicBezTo>
                  <a:pt x="839713" y="237868"/>
                  <a:pt x="856903" y="240094"/>
                  <a:pt x="873760" y="243840"/>
                </a:cubicBezTo>
                <a:cubicBezTo>
                  <a:pt x="899963" y="249663"/>
                  <a:pt x="920195" y="254903"/>
                  <a:pt x="944880" y="264160"/>
                </a:cubicBezTo>
                <a:cubicBezTo>
                  <a:pt x="1051666" y="304205"/>
                  <a:pt x="936057" y="267844"/>
                  <a:pt x="1056640" y="294640"/>
                </a:cubicBezTo>
                <a:cubicBezTo>
                  <a:pt x="1154571" y="316402"/>
                  <a:pt x="1006057" y="292832"/>
                  <a:pt x="1127760" y="314960"/>
                </a:cubicBezTo>
                <a:cubicBezTo>
                  <a:pt x="1184208" y="325223"/>
                  <a:pt x="1222664" y="326435"/>
                  <a:pt x="1280160" y="335280"/>
                </a:cubicBezTo>
                <a:cubicBezTo>
                  <a:pt x="1344702" y="345210"/>
                  <a:pt x="1319300" y="343047"/>
                  <a:pt x="1381760" y="365760"/>
                </a:cubicBezTo>
                <a:cubicBezTo>
                  <a:pt x="1401890" y="373080"/>
                  <a:pt x="1442720" y="386080"/>
                  <a:pt x="1442720" y="386080"/>
                </a:cubicBezTo>
                <a:cubicBezTo>
                  <a:pt x="1422400" y="392853"/>
                  <a:pt x="1388533" y="386080"/>
                  <a:pt x="1381760" y="406400"/>
                </a:cubicBezTo>
                <a:lnTo>
                  <a:pt x="1371600" y="436880"/>
                </a:lnTo>
              </a:path>
            </a:pathLst>
          </a:cu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785360" y="5577840"/>
            <a:ext cx="1198880" cy="487680"/>
          </a:xfrm>
          <a:custGeom>
            <a:avLst/>
            <a:gdLst>
              <a:gd name="connsiteX0" fmla="*/ 0 w 1198880"/>
              <a:gd name="connsiteY0" fmla="*/ 0 h 487680"/>
              <a:gd name="connsiteX1" fmla="*/ 81280 w 1198880"/>
              <a:gd name="connsiteY1" fmla="*/ 20320 h 487680"/>
              <a:gd name="connsiteX2" fmla="*/ 111760 w 1198880"/>
              <a:gd name="connsiteY2" fmla="*/ 30480 h 487680"/>
              <a:gd name="connsiteX3" fmla="*/ 152400 w 1198880"/>
              <a:gd name="connsiteY3" fmla="*/ 40640 h 487680"/>
              <a:gd name="connsiteX4" fmla="*/ 213360 w 1198880"/>
              <a:gd name="connsiteY4" fmla="*/ 60960 h 487680"/>
              <a:gd name="connsiteX5" fmla="*/ 274320 w 1198880"/>
              <a:gd name="connsiteY5" fmla="*/ 71120 h 487680"/>
              <a:gd name="connsiteX6" fmla="*/ 314960 w 1198880"/>
              <a:gd name="connsiteY6" fmla="*/ 81280 h 487680"/>
              <a:gd name="connsiteX7" fmla="*/ 365760 w 1198880"/>
              <a:gd name="connsiteY7" fmla="*/ 91440 h 487680"/>
              <a:gd name="connsiteX8" fmla="*/ 508000 w 1198880"/>
              <a:gd name="connsiteY8" fmla="*/ 132080 h 487680"/>
              <a:gd name="connsiteX9" fmla="*/ 609600 w 1198880"/>
              <a:gd name="connsiteY9" fmla="*/ 142240 h 487680"/>
              <a:gd name="connsiteX10" fmla="*/ 711200 w 1198880"/>
              <a:gd name="connsiteY10" fmla="*/ 172720 h 487680"/>
              <a:gd name="connsiteX11" fmla="*/ 782320 w 1198880"/>
              <a:gd name="connsiteY11" fmla="*/ 213360 h 487680"/>
              <a:gd name="connsiteX12" fmla="*/ 833120 w 1198880"/>
              <a:gd name="connsiteY12" fmla="*/ 264160 h 487680"/>
              <a:gd name="connsiteX13" fmla="*/ 914400 w 1198880"/>
              <a:gd name="connsiteY13" fmla="*/ 274320 h 487680"/>
              <a:gd name="connsiteX14" fmla="*/ 955040 w 1198880"/>
              <a:gd name="connsiteY14" fmla="*/ 284480 h 487680"/>
              <a:gd name="connsiteX15" fmla="*/ 995680 w 1198880"/>
              <a:gd name="connsiteY15" fmla="*/ 314960 h 487680"/>
              <a:gd name="connsiteX16" fmla="*/ 1026160 w 1198880"/>
              <a:gd name="connsiteY16" fmla="*/ 335280 h 487680"/>
              <a:gd name="connsiteX17" fmla="*/ 1046480 w 1198880"/>
              <a:gd name="connsiteY17" fmla="*/ 365760 h 487680"/>
              <a:gd name="connsiteX18" fmla="*/ 1097280 w 1198880"/>
              <a:gd name="connsiteY18" fmla="*/ 416560 h 487680"/>
              <a:gd name="connsiteX19" fmla="*/ 1168400 w 1198880"/>
              <a:gd name="connsiteY19" fmla="*/ 487680 h 487680"/>
              <a:gd name="connsiteX20" fmla="*/ 1198880 w 1198880"/>
              <a:gd name="connsiteY20" fmla="*/ 47752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98880" h="487680">
                <a:moveTo>
                  <a:pt x="0" y="0"/>
                </a:moveTo>
                <a:cubicBezTo>
                  <a:pt x="27093" y="6773"/>
                  <a:pt x="54337" y="12972"/>
                  <a:pt x="81280" y="20320"/>
                </a:cubicBezTo>
                <a:cubicBezTo>
                  <a:pt x="91612" y="23138"/>
                  <a:pt x="101462" y="27538"/>
                  <a:pt x="111760" y="30480"/>
                </a:cubicBezTo>
                <a:cubicBezTo>
                  <a:pt x="125186" y="34316"/>
                  <a:pt x="139025" y="36628"/>
                  <a:pt x="152400" y="40640"/>
                </a:cubicBezTo>
                <a:cubicBezTo>
                  <a:pt x="172916" y="46795"/>
                  <a:pt x="192580" y="55765"/>
                  <a:pt x="213360" y="60960"/>
                </a:cubicBezTo>
                <a:cubicBezTo>
                  <a:pt x="233345" y="65956"/>
                  <a:pt x="254120" y="67080"/>
                  <a:pt x="274320" y="71120"/>
                </a:cubicBezTo>
                <a:cubicBezTo>
                  <a:pt x="288012" y="73858"/>
                  <a:pt x="301329" y="78251"/>
                  <a:pt x="314960" y="81280"/>
                </a:cubicBezTo>
                <a:cubicBezTo>
                  <a:pt x="331817" y="85026"/>
                  <a:pt x="349100" y="86896"/>
                  <a:pt x="365760" y="91440"/>
                </a:cubicBezTo>
                <a:cubicBezTo>
                  <a:pt x="415923" y="105121"/>
                  <a:pt x="454562" y="126736"/>
                  <a:pt x="508000" y="132080"/>
                </a:cubicBezTo>
                <a:lnTo>
                  <a:pt x="609600" y="142240"/>
                </a:lnTo>
                <a:cubicBezTo>
                  <a:pt x="673993" y="185168"/>
                  <a:pt x="600561" y="142546"/>
                  <a:pt x="711200" y="172720"/>
                </a:cubicBezTo>
                <a:cubicBezTo>
                  <a:pt x="733015" y="178669"/>
                  <a:pt x="763221" y="200627"/>
                  <a:pt x="782320" y="213360"/>
                </a:cubicBezTo>
                <a:cubicBezTo>
                  <a:pt x="796368" y="234433"/>
                  <a:pt x="805525" y="256634"/>
                  <a:pt x="833120" y="264160"/>
                </a:cubicBezTo>
                <a:cubicBezTo>
                  <a:pt x="859462" y="271344"/>
                  <a:pt x="887467" y="269831"/>
                  <a:pt x="914400" y="274320"/>
                </a:cubicBezTo>
                <a:cubicBezTo>
                  <a:pt x="928174" y="276616"/>
                  <a:pt x="941493" y="281093"/>
                  <a:pt x="955040" y="284480"/>
                </a:cubicBezTo>
                <a:cubicBezTo>
                  <a:pt x="968587" y="294640"/>
                  <a:pt x="981901" y="305118"/>
                  <a:pt x="995680" y="314960"/>
                </a:cubicBezTo>
                <a:cubicBezTo>
                  <a:pt x="1005616" y="322057"/>
                  <a:pt x="1017526" y="326646"/>
                  <a:pt x="1026160" y="335280"/>
                </a:cubicBezTo>
                <a:cubicBezTo>
                  <a:pt x="1034794" y="343914"/>
                  <a:pt x="1038439" y="356570"/>
                  <a:pt x="1046480" y="365760"/>
                </a:cubicBezTo>
                <a:cubicBezTo>
                  <a:pt x="1062249" y="383782"/>
                  <a:pt x="1082116" y="398026"/>
                  <a:pt x="1097280" y="416560"/>
                </a:cubicBezTo>
                <a:cubicBezTo>
                  <a:pt x="1158417" y="491283"/>
                  <a:pt x="1108368" y="467669"/>
                  <a:pt x="1168400" y="487680"/>
                </a:cubicBezTo>
                <a:lnTo>
                  <a:pt x="1198880" y="477520"/>
                </a:lnTo>
              </a:path>
            </a:pathLst>
          </a:custGeom>
          <a:noFill/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Text Box 2"/>
          <p:cNvSpPr txBox="1">
            <a:spLocks noChangeArrowheads="1"/>
          </p:cNvSpPr>
          <p:nvPr/>
        </p:nvSpPr>
        <p:spPr bwMode="auto">
          <a:xfrm>
            <a:off x="1828800" y="2362200"/>
            <a:ext cx="5791200" cy="914400"/>
          </a:xfrm>
          <a:prstGeom prst="rect">
            <a:avLst/>
          </a:prstGeom>
          <a:solidFill>
            <a:srgbClr val="7030A0">
              <a:alpha val="89000"/>
            </a:srgb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itchFamily="34" charset="0"/>
              </a:rPr>
              <a:t>THANKS!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828800" y="3276600"/>
            <a:ext cx="5791200" cy="914400"/>
          </a:xfrm>
          <a:prstGeom prst="rect">
            <a:avLst/>
          </a:prstGeom>
          <a:solidFill>
            <a:schemeClr val="accent6">
              <a:lumMod val="20000"/>
              <a:lumOff val="80000"/>
              <a:alpha val="89000"/>
            </a:schemeClr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sz="5400" b="1" dirty="0">
                <a:solidFill>
                  <a:srgbClr val="7030A0"/>
                </a:solidFill>
                <a:latin typeface="Arial Rounded MT Bold" pitchFamily="34" charset="0"/>
              </a:rPr>
              <a:t>感謝</a:t>
            </a:r>
            <a:endParaRPr lang="en-US" sz="5400" b="1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49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393686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752600"/>
            <a:ext cx="4338638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448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1066800"/>
            <a:ext cx="121443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452437" y="5139532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Abeles, Cohen, Cullen, Phys. Rev.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Lett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., 17, 632 (1966)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52437" y="6142542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A.M. Goldman, Dynes,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Tinkham</a:t>
            </a: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…</a:t>
            </a:r>
            <a:endParaRPr lang="pt-PT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ângulo 8"/>
          <p:cNvSpPr/>
          <p:nvPr/>
        </p:nvSpPr>
        <p:spPr>
          <a:xfrm>
            <a:off x="201516" y="381000"/>
            <a:ext cx="3762568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Thin Films?</a:t>
            </a:r>
            <a:endParaRPr lang="pt-PT" sz="400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437" y="5638800"/>
            <a:ext cx="83820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Crow, Parks, Douglass, Jensen, </a:t>
            </a:r>
            <a:r>
              <a:rPr lang="en-GB" sz="2000" dirty="0" err="1" smtClean="0">
                <a:solidFill>
                  <a:schemeClr val="accent6">
                    <a:lumMod val="75000"/>
                  </a:schemeClr>
                </a:solidFill>
              </a:rPr>
              <a:t>Giaver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, Zeller.... </a:t>
            </a:r>
          </a:p>
        </p:txBody>
      </p:sp>
    </p:spTree>
    <p:extLst>
      <p:ext uri="{BB962C8B-B14F-4D97-AF65-F5344CB8AC3E}">
        <p14:creationId xmlns:p14="http://schemas.microsoft.com/office/powerpoint/2010/main" val="389351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12088"/>
            <a:ext cx="3748087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81000"/>
            <a:ext cx="3367088" cy="536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953760"/>
            <a:ext cx="3810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accent2">
                    <a:lumMod val="75000"/>
                  </a:schemeClr>
                </a:solidFill>
              </a:rPr>
              <a:t>A.M. Goldman et al. 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600" y="5830648"/>
            <a:ext cx="3367088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PRL 62 2180 (1989)</a:t>
            </a:r>
          </a:p>
          <a:p>
            <a:pPr algn="ctr"/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PRB 47 5931 (1993)</a:t>
            </a:r>
            <a:endParaRPr lang="en-GB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1" y="1142999"/>
            <a:ext cx="171449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75000"/>
                  </a:schemeClr>
                </a:solidFill>
              </a:rPr>
              <a:t>Smoother</a:t>
            </a:r>
            <a:endParaRPr lang="en-GB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1" y="512088"/>
            <a:ext cx="1699383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Thinner 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1" y="1828799"/>
            <a:ext cx="1714498" cy="461665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Disordered</a:t>
            </a:r>
            <a:endParaRPr lang="en-GB" sz="24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3676" y="3143029"/>
            <a:ext cx="1671320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</a:rPr>
              <a:t>Transition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03676" y="3589455"/>
                <a:ext cx="1671320" cy="622735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&gt;</m:t>
                      </m:r>
                      <m:sSub>
                        <m:sSubPr>
                          <m:ctrlP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676" y="3589455"/>
                <a:ext cx="1671320" cy="62273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03676" y="2558254"/>
            <a:ext cx="1671320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BKT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4298" y="4358639"/>
            <a:ext cx="1828800" cy="830997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7030A0"/>
                </a:solidFill>
              </a:rPr>
              <a:t>(anti)Vortex unbinding</a:t>
            </a:r>
            <a:endParaRPr lang="en-GB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253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09160" y="1747134"/>
            <a:ext cx="4266817" cy="311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ixaDeTexto 8"/>
          <p:cNvSpPr txBox="1"/>
          <p:nvPr/>
        </p:nvSpPr>
        <p:spPr>
          <a:xfrm>
            <a:off x="4670868" y="5468205"/>
            <a:ext cx="43434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 err="1" smtClean="0"/>
              <a:t>Xue</a:t>
            </a:r>
            <a:r>
              <a:rPr lang="en-GB" sz="2000" dirty="0" smtClean="0"/>
              <a:t> et al., Science 306, 1915 (2004) </a:t>
            </a:r>
            <a:endParaRPr lang="pt-PT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" y="1752600"/>
            <a:ext cx="4114800" cy="310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76200" y="5460048"/>
            <a:ext cx="4419600" cy="40011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Shih et al., Science 324, 1314 (2009)</a:t>
            </a:r>
            <a:endParaRPr lang="pt-PT" sz="2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228600"/>
            <a:ext cx="3048000" cy="7694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dirty="0" smtClean="0">
                <a:solidFill>
                  <a:schemeClr val="bg1">
                    <a:lumMod val="95000"/>
                  </a:schemeClr>
                </a:solidFill>
              </a:rPr>
              <a:t>2000 </a:t>
            </a:r>
            <a:endParaRPr lang="pt-PT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Rectângulo 15"/>
          <p:cNvSpPr/>
          <p:nvPr/>
        </p:nvSpPr>
        <p:spPr>
          <a:xfrm>
            <a:off x="2971800" y="228600"/>
            <a:ext cx="6172200" cy="76944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PT" sz="4400" dirty="0" err="1" smtClean="0">
                <a:solidFill>
                  <a:schemeClr val="bg1">
                    <a:lumMod val="95000"/>
                  </a:schemeClr>
                </a:solidFill>
              </a:rPr>
              <a:t>Atomic</a:t>
            </a:r>
            <a:r>
              <a:rPr lang="pt-PT" sz="44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pt-PT" sz="4400" dirty="0" err="1" smtClean="0">
                <a:solidFill>
                  <a:schemeClr val="bg1">
                    <a:lumMod val="95000"/>
                  </a:schemeClr>
                </a:solidFill>
              </a:rPr>
              <a:t>scale</a:t>
            </a:r>
            <a:r>
              <a:rPr lang="pt-PT" sz="44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400" b="1" dirty="0" smtClean="0">
                <a:solidFill>
                  <a:schemeClr val="bg1">
                    <a:lumMod val="95000"/>
                  </a:schemeClr>
                </a:solidFill>
              </a:rPr>
              <a:t>control </a:t>
            </a:r>
            <a:endParaRPr lang="pt-PT" sz="4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80840" y="3124200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Pb</a:t>
            </a:r>
            <a:endParaRPr lang="pt-PT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6038850"/>
            <a:ext cx="8938068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Size effects but not higher </a:t>
            </a:r>
            <a:r>
              <a:rPr lang="en-GB" dirty="0" err="1" smtClean="0">
                <a:solidFill>
                  <a:schemeClr val="bg1">
                    <a:lumMod val="95000"/>
                  </a:schemeClr>
                </a:solidFill>
              </a:rPr>
              <a:t>Tc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2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" y="152400"/>
            <a:ext cx="673603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6840"/>
            <a:ext cx="2594308" cy="639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3520" y="3886200"/>
            <a:ext cx="2678176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STM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496" y="2057400"/>
            <a:ext cx="2712720" cy="107721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Epitaxial growth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8496" y="5562600"/>
            <a:ext cx="2743200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Impurities?</a:t>
            </a:r>
            <a:endParaRPr lang="en-GB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3054960" cy="308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810000" y="5030730"/>
            <a:ext cx="1530506" cy="1598670"/>
            <a:chOff x="-152400" y="2667000"/>
            <a:chExt cx="2057400" cy="1798498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750" y="2667000"/>
              <a:ext cx="1213498" cy="1090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-152400" y="3757612"/>
              <a:ext cx="2057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>
                  <a:latin typeface="Calibri" panose="020F0502020204030204" pitchFamily="34" charset="0"/>
                </a:rPr>
                <a:t>Xue</a:t>
              </a:r>
              <a:endParaRPr lang="en-GB" sz="16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GB" sz="1600" dirty="0" smtClean="0">
                  <a:latin typeface="Calibri" panose="020F0502020204030204" pitchFamily="34" charset="0"/>
                </a:rPr>
                <a:t>Tsinghua</a:t>
              </a:r>
              <a:endParaRPr lang="en-GB" sz="1600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3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4369" y="3810000"/>
            <a:ext cx="6248400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800000"/>
                </a:solidFill>
                <a:latin typeface="Calibri" panose="020F0502020204030204" pitchFamily="34" charset="0"/>
              </a:rPr>
              <a:t>Four point STM probe = Transport + one-layer!! </a:t>
            </a:r>
            <a:endParaRPr lang="en-GB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184" y="457200"/>
            <a:ext cx="8440615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One-layer +  transport? 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54369" y="2590800"/>
            <a:ext cx="6248400" cy="584775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STM? Only spectrum?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6186" y="1295400"/>
            <a:ext cx="7256584" cy="584775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source, </a:t>
            </a:r>
            <a:r>
              <a:rPr lang="en-GB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drain,and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gate 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electrodes….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185" y="6019800"/>
            <a:ext cx="5943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>
                <a:latin typeface="Calibri" panose="020F0502020204030204" pitchFamily="34" charset="0"/>
              </a:rPr>
              <a:t>Ishikawa et al. </a:t>
            </a:r>
            <a:r>
              <a:rPr lang="en-GB" sz="1600" dirty="0" err="1" smtClean="0">
                <a:latin typeface="Calibri" panose="020F0502020204030204" pitchFamily="34" charset="0"/>
              </a:rPr>
              <a:t>Jpn</a:t>
            </a:r>
            <a:r>
              <a:rPr lang="en-GB" sz="1600" dirty="0">
                <a:latin typeface="Calibri" panose="020F0502020204030204" pitchFamily="34" charset="0"/>
              </a:rPr>
              <a:t>. J. Appl. Phys. 44, 1502 (2005)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2223" y="55626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>
                <a:latin typeface="Calibri" panose="020F0502020204030204" pitchFamily="34" charset="0"/>
              </a:rPr>
              <a:t>Shiraki</a:t>
            </a:r>
            <a:r>
              <a:rPr lang="en-GB" sz="1600" dirty="0">
                <a:latin typeface="Calibri" panose="020F0502020204030204" pitchFamily="34" charset="0"/>
              </a:rPr>
              <a:t>, I., Tanabe, F., </a:t>
            </a:r>
            <a:r>
              <a:rPr lang="en-GB" sz="1600" dirty="0" err="1">
                <a:latin typeface="Calibri" panose="020F0502020204030204" pitchFamily="34" charset="0"/>
              </a:rPr>
              <a:t>Hobara</a:t>
            </a:r>
            <a:r>
              <a:rPr lang="en-GB" sz="1600" dirty="0">
                <a:latin typeface="Calibri" panose="020F0502020204030204" pitchFamily="34" charset="0"/>
              </a:rPr>
              <a:t>, R., Nagao, T., Hasegawa, </a:t>
            </a:r>
            <a:r>
              <a:rPr lang="en-GB" sz="1600" dirty="0" smtClean="0">
                <a:latin typeface="Calibri" panose="020F0502020204030204" pitchFamily="34" charset="0"/>
              </a:rPr>
              <a:t>S., </a:t>
            </a:r>
            <a:r>
              <a:rPr lang="en-GB" sz="1600" dirty="0">
                <a:latin typeface="Calibri" panose="020F0502020204030204" pitchFamily="34" charset="0"/>
              </a:rPr>
              <a:t>Surf. Sci. 493, 633 (2001)</a:t>
            </a:r>
          </a:p>
        </p:txBody>
      </p:sp>
    </p:spTree>
    <p:extLst>
      <p:ext uri="{BB962C8B-B14F-4D97-AF65-F5344CB8AC3E}">
        <p14:creationId xmlns:p14="http://schemas.microsoft.com/office/powerpoint/2010/main" val="31476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89000"/>
          </a:srgbClr>
        </a:solidFill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25991</TotalTime>
  <Words>1626</Words>
  <Application>Microsoft Office PowerPoint</Application>
  <PresentationFormat>On-screen Show (4:3)</PresentationFormat>
  <Paragraphs>376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Anderson Localization (1957)</dc:title>
  <dc:creator>copa</dc:creator>
  <cp:lastModifiedBy>mielr_000</cp:lastModifiedBy>
  <cp:revision>1810</cp:revision>
  <cp:lastPrinted>2016-02-01T13:43:43Z</cp:lastPrinted>
  <dcterms:created xsi:type="dcterms:W3CDTF">2008-03-20T03:33:21Z</dcterms:created>
  <dcterms:modified xsi:type="dcterms:W3CDTF">2016-02-02T06:02:24Z</dcterms:modified>
</cp:coreProperties>
</file>