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1"/>
  </p:notesMasterIdLst>
  <p:sldIdLst>
    <p:sldId id="1065" r:id="rId3"/>
    <p:sldId id="959" r:id="rId4"/>
    <p:sldId id="960" r:id="rId5"/>
    <p:sldId id="965" r:id="rId6"/>
    <p:sldId id="1008" r:id="rId7"/>
    <p:sldId id="1011" r:id="rId8"/>
    <p:sldId id="1012" r:id="rId9"/>
    <p:sldId id="949" r:id="rId10"/>
    <p:sldId id="950" r:id="rId11"/>
    <p:sldId id="1041" r:id="rId12"/>
    <p:sldId id="1032" r:id="rId13"/>
    <p:sldId id="1031" r:id="rId14"/>
    <p:sldId id="1040" r:id="rId15"/>
    <p:sldId id="1043" r:id="rId16"/>
    <p:sldId id="1036" r:id="rId17"/>
    <p:sldId id="1042" r:id="rId18"/>
    <p:sldId id="1050" r:id="rId19"/>
    <p:sldId id="1052" r:id="rId20"/>
    <p:sldId id="1045" r:id="rId21"/>
    <p:sldId id="1046" r:id="rId22"/>
    <p:sldId id="1048" r:id="rId23"/>
    <p:sldId id="1049" r:id="rId24"/>
    <p:sldId id="1018" r:id="rId25"/>
    <p:sldId id="976" r:id="rId26"/>
    <p:sldId id="1069" r:id="rId27"/>
    <p:sldId id="1068" r:id="rId28"/>
    <p:sldId id="996" r:id="rId29"/>
    <p:sldId id="997" r:id="rId30"/>
    <p:sldId id="1066" r:id="rId31"/>
    <p:sldId id="980" r:id="rId32"/>
    <p:sldId id="984" r:id="rId33"/>
    <p:sldId id="989" r:id="rId34"/>
    <p:sldId id="1037" r:id="rId35"/>
    <p:sldId id="1024" r:id="rId36"/>
    <p:sldId id="1053" r:id="rId37"/>
    <p:sldId id="1020" r:id="rId38"/>
    <p:sldId id="1021" r:id="rId39"/>
    <p:sldId id="1064" r:id="rId40"/>
    <p:sldId id="1023" r:id="rId41"/>
    <p:sldId id="1025" r:id="rId42"/>
    <p:sldId id="1026" r:id="rId43"/>
    <p:sldId id="1071" r:id="rId44"/>
    <p:sldId id="1072" r:id="rId45"/>
    <p:sldId id="1027" r:id="rId46"/>
    <p:sldId id="1070" r:id="rId47"/>
    <p:sldId id="1029" r:id="rId48"/>
    <p:sldId id="1063" r:id="rId49"/>
    <p:sldId id="1054" r:id="rId5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8000"/>
    <a:srgbClr val="3A7986"/>
    <a:srgbClr val="DDDDDD"/>
    <a:srgbClr val="F8F8F8"/>
    <a:srgbClr val="FFCCFF"/>
    <a:srgbClr val="66CCFF"/>
    <a:srgbClr val="CC3399"/>
    <a:srgbClr val="5A371A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61" autoAdjust="0"/>
    <p:restoredTop sz="84539" autoAdjust="0"/>
  </p:normalViewPr>
  <p:slideViewPr>
    <p:cSldViewPr>
      <p:cViewPr>
        <p:scale>
          <a:sx n="130" d="100"/>
          <a:sy n="130" d="100"/>
        </p:scale>
        <p:origin x="-1397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8" y="1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8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BEA7564-4BD6-4169-A6F4-33FA2D6FE33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088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40A70-0EE5-401E-810A-8235102444A7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2088" y="960438"/>
            <a:ext cx="4389437" cy="3292475"/>
          </a:xfrm>
          <a:solidFill>
            <a:srgbClr val="FFFFFF"/>
          </a:solidFill>
          <a:ln/>
        </p:spPr>
      </p:sp>
      <p:sp>
        <p:nvSpPr>
          <p:cNvPr id="32665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15908" y="4570571"/>
            <a:ext cx="5088466" cy="3655457"/>
          </a:xfrm>
          <a:ln/>
        </p:spPr>
        <p:txBody>
          <a:bodyPr wrap="none" anchor="ctr"/>
          <a:lstStyle/>
          <a:p>
            <a:endParaRPr lang="pt-P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40A70-0EE5-401E-810A-8235102444A7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2088" y="960438"/>
            <a:ext cx="4389437" cy="3292475"/>
          </a:xfrm>
          <a:solidFill>
            <a:srgbClr val="FFFFFF"/>
          </a:solidFill>
          <a:ln/>
        </p:spPr>
      </p:sp>
      <p:sp>
        <p:nvSpPr>
          <p:cNvPr id="32665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15908" y="4570573"/>
            <a:ext cx="5088466" cy="3655457"/>
          </a:xfrm>
          <a:ln/>
        </p:spPr>
        <p:txBody>
          <a:bodyPr wrap="none" anchor="ctr"/>
          <a:lstStyle/>
          <a:p>
            <a:endParaRPr lang="pt-P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F390A-11D0-4337-8642-06DDD74EAA2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57F41-6520-43FA-81D8-252AC28311A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D318A-7DCD-4EA6-9D37-4E6855A61C5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F390A-11D0-4337-8642-06DDD74EAA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976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BB20D-D38E-462A-BD43-2D4A1D3DEC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962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23299-0444-49F6-B533-5DB40536D6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921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8399D-160F-42BB-83AF-E742B43C7E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1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52378-8D49-480B-B88E-F248C1C9F5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658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FBB80-2242-4C3A-943A-D2A4503EF4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633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B479F-2D82-46E1-A554-994252F143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65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9EB87-FA1F-424C-AF95-55C41E6540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3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BB20D-D38E-462A-BD43-2D4A1D3DEC3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5CF38-480C-444F-936F-F96D74BDFC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46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57F41-6520-43FA-81D8-252AC28311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521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D318A-7DCD-4EA6-9D37-4E6855A61C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0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23299-0444-49F6-B533-5DB40536D6C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8399D-160F-42BB-83AF-E742B43C7ED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52378-8D49-480B-B88E-F248C1C9F56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FBB80-2242-4C3A-943A-D2A4503EF4F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B479F-2D82-46E1-A554-994252F1439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9EB87-FA1F-424C-AF95-55C41E65409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5CF38-480C-444F-936F-F96D74BDFC1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7EF799-A5CB-40E9-89F2-6606C817DFC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7EF799-A5CB-40E9-89F2-6606C817DF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9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47.png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3.jpeg"/><Relationship Id="rId4" Type="http://schemas.openxmlformats.org/officeDocument/2006/relationships/image" Target="../media/image48.png"/><Relationship Id="rId9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2.jpe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47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0.png"/><Relationship Id="rId4" Type="http://schemas.openxmlformats.org/officeDocument/2006/relationships/image" Target="../media/image5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600.png"/><Relationship Id="rId7" Type="http://schemas.openxmlformats.org/officeDocument/2006/relationships/image" Target="../media/image82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0.png"/><Relationship Id="rId4" Type="http://schemas.openxmlformats.org/officeDocument/2006/relationships/image" Target="../media/image81.png"/><Relationship Id="rId9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0.png"/><Relationship Id="rId4" Type="http://schemas.openxmlformats.org/officeDocument/2006/relationships/image" Target="../media/image9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.png"/><Relationship Id="rId3" Type="http://schemas.openxmlformats.org/officeDocument/2006/relationships/image" Target="../media/image99.png"/><Relationship Id="rId12" Type="http://schemas.openxmlformats.org/officeDocument/2006/relationships/image" Target="../media/image95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820.png"/><Relationship Id="rId5" Type="http://schemas.openxmlformats.org/officeDocument/2006/relationships/image" Target="../media/image97.png"/><Relationship Id="rId4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0.png"/><Relationship Id="rId3" Type="http://schemas.openxmlformats.org/officeDocument/2006/relationships/image" Target="../media/image103.png"/><Relationship Id="rId7" Type="http://schemas.openxmlformats.org/officeDocument/2006/relationships/image" Target="../media/image86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0.png"/><Relationship Id="rId5" Type="http://schemas.openxmlformats.org/officeDocument/2006/relationships/image" Target="../media/image104.png"/><Relationship Id="rId4" Type="http://schemas.openxmlformats.org/officeDocument/2006/relationships/image" Target="../media/image830.png"/><Relationship Id="rId9" Type="http://schemas.openxmlformats.org/officeDocument/2006/relationships/image" Target="../media/image84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0.png"/><Relationship Id="rId3" Type="http://schemas.openxmlformats.org/officeDocument/2006/relationships/image" Target="../media/image106.png"/><Relationship Id="rId7" Type="http://schemas.openxmlformats.org/officeDocument/2006/relationships/image" Target="../media/image95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0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0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0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1.png"/><Relationship Id="rId4" Type="http://schemas.openxmlformats.org/officeDocument/2006/relationships/image" Target="../media/image12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0.png"/><Relationship Id="rId7" Type="http://schemas.openxmlformats.org/officeDocument/2006/relationships/image" Target="../media/image123.png"/><Relationship Id="rId2" Type="http://schemas.openxmlformats.org/officeDocument/2006/relationships/image" Target="../media/image1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0.png"/><Relationship Id="rId5" Type="http://schemas.openxmlformats.org/officeDocument/2006/relationships/image" Target="../media/image1190.png"/><Relationship Id="rId4" Type="http://schemas.openxmlformats.org/officeDocument/2006/relationships/image" Target="../media/image12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39.png"/><Relationship Id="rId7" Type="http://schemas.openxmlformats.org/officeDocument/2006/relationships/image" Target="../media/image55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6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0" y="11723"/>
            <a:ext cx="9166275" cy="935641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828675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15188" algn="l"/>
              </a:tabLst>
            </a:pPr>
            <a:r>
              <a:rPr lang="en-GB" dirty="0">
                <a:solidFill>
                  <a:schemeClr val="bg1"/>
                </a:solidFill>
              </a:rPr>
              <a:t>Smaller is different and more: Low dimensional superconductivity for new physics and </a:t>
            </a:r>
            <a:r>
              <a:rPr lang="en-GB" dirty="0" smtClean="0">
                <a:solidFill>
                  <a:schemeClr val="bg1"/>
                </a:solidFill>
              </a:rPr>
              <a:t>applications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Rectângulo 18"/>
          <p:cNvSpPr/>
          <p:nvPr/>
        </p:nvSpPr>
        <p:spPr>
          <a:xfrm>
            <a:off x="0" y="947364"/>
            <a:ext cx="9144000" cy="7063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828675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15188" algn="l"/>
              </a:tabLst>
            </a:pP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Antonio M. Garc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í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a-Garc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í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</a:p>
          <a:p>
            <a:pPr algn="ctr" defTabSz="828675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15188" algn="l"/>
              </a:tabLst>
            </a:pPr>
            <a:r>
              <a:rPr lang="en-GB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Cavendish Laboratory Cambridge University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-194130" y="4804396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Way</a:t>
            </a:r>
          </a:p>
          <a:p>
            <a:pPr algn="ctr"/>
            <a:r>
              <a:rPr lang="en-GB" sz="1600" dirty="0" smtClean="0"/>
              <a:t>Cambridge </a:t>
            </a:r>
            <a:endParaRPr lang="pt-PT" sz="1600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-117930" y="3139766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Pedro Ribeiro                      Lisbon</a:t>
            </a:r>
            <a:endParaRPr lang="pt-PT" sz="1600" dirty="0"/>
          </a:p>
        </p:txBody>
      </p:sp>
      <p:sp>
        <p:nvSpPr>
          <p:cNvPr id="467970" name="AutoShape 2" descr="https://mail-attachment.googleusercontent.com/attachment/u/0/?ui=2&amp;ik=1b74df1922&amp;view=att&amp;th=1387b9b65010be5b&amp;attid=0.1.1&amp;disp=inline&amp;safe=1&amp;zw&amp;saduie=AG9B_P_Wialn7dseG9G9HSV8c-xA&amp;sadet=1342108703615&amp;sads=7yCLqgKVV_GIDLZ1mg-0K2RaaYY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" name="TextBox 1"/>
          <p:cNvSpPr txBox="1"/>
          <p:nvPr/>
        </p:nvSpPr>
        <p:spPr>
          <a:xfrm>
            <a:off x="6888684" y="2996218"/>
            <a:ext cx="1976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Bermudez</a:t>
            </a:r>
          </a:p>
          <a:p>
            <a:pPr algn="ctr"/>
            <a:r>
              <a:rPr lang="en-GB" sz="1600" dirty="0" smtClean="0"/>
              <a:t>Cambridge               </a:t>
            </a:r>
            <a:endParaRPr lang="en-GB" sz="1600" dirty="0"/>
          </a:p>
        </p:txBody>
      </p:sp>
      <p:grpSp>
        <p:nvGrpSpPr>
          <p:cNvPr id="7" name="Group 6"/>
          <p:cNvGrpSpPr/>
          <p:nvPr/>
        </p:nvGrpSpPr>
        <p:grpSpPr>
          <a:xfrm>
            <a:off x="434902" y="1808310"/>
            <a:ext cx="8265737" cy="3683161"/>
            <a:chOff x="266861" y="2881110"/>
            <a:chExt cx="8418137" cy="3968515"/>
          </a:xfrm>
        </p:grpSpPr>
        <p:sp>
          <p:nvSpPr>
            <p:cNvPr id="325646" name="Text Box 14"/>
            <p:cNvSpPr txBox="1">
              <a:spLocks noChangeArrowheads="1"/>
            </p:cNvSpPr>
            <p:nvPr/>
          </p:nvSpPr>
          <p:spPr bwMode="auto">
            <a:xfrm>
              <a:off x="1717040" y="6264850"/>
              <a:ext cx="2362200" cy="58477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Sangita </a:t>
              </a:r>
              <a:r>
                <a:rPr lang="en-US" sz="1600" dirty="0" smtClean="0"/>
                <a:t>Bose                  Bombay</a:t>
              </a:r>
              <a:endParaRPr lang="en-US" sz="1600" dirty="0"/>
            </a:p>
          </p:txBody>
        </p:sp>
        <p:sp>
          <p:nvSpPr>
            <p:cNvPr id="325648" name="Text Box 16"/>
            <p:cNvSpPr txBox="1">
              <a:spLocks noChangeArrowheads="1"/>
            </p:cNvSpPr>
            <p:nvPr/>
          </p:nvSpPr>
          <p:spPr bwMode="auto">
            <a:xfrm>
              <a:off x="5190546" y="6205913"/>
              <a:ext cx="2514600" cy="58477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 smtClean="0"/>
                <a:t>Klaus Kern                    Stuttgart 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160998" y="6154624"/>
              <a:ext cx="152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err="1" smtClean="0"/>
                <a:t>Mayoh</a:t>
              </a:r>
              <a:endParaRPr lang="en-GB" sz="1600" dirty="0" smtClean="0"/>
            </a:p>
            <a:p>
              <a:pPr algn="ctr"/>
              <a:r>
                <a:rPr lang="en-GB" sz="1600" dirty="0" smtClean="0"/>
                <a:t>Cambridge</a:t>
              </a:r>
              <a:endParaRPr lang="en-GB" sz="16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021242" y="6231650"/>
              <a:ext cx="1447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err="1" smtClean="0"/>
                <a:t>Altshuler</a:t>
              </a:r>
              <a:r>
                <a:rPr lang="en-GB" sz="1600" dirty="0" smtClean="0"/>
                <a:t> Columbia</a:t>
              </a:r>
              <a:endParaRPr lang="en-GB" sz="16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66861" y="2881110"/>
              <a:ext cx="8184137" cy="3358915"/>
              <a:chOff x="266861" y="2881110"/>
              <a:chExt cx="8184137" cy="3358915"/>
            </a:xfrm>
          </p:grpSpPr>
          <p:pic>
            <p:nvPicPr>
              <p:cNvPr id="325645" name="Picture 13" descr="sangita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71700" y="5020825"/>
                <a:ext cx="1447800" cy="1219200"/>
              </a:xfrm>
              <a:prstGeom prst="rect">
                <a:avLst/>
              </a:prstGeom>
              <a:noFill/>
            </p:spPr>
          </p:pic>
          <p:pic>
            <p:nvPicPr>
              <p:cNvPr id="430082" name="Picture 2" descr="t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8737" y="2948757"/>
                <a:ext cx="980810" cy="1351548"/>
              </a:xfrm>
              <a:prstGeom prst="rect">
                <a:avLst/>
              </a:prstGeom>
              <a:noFill/>
            </p:spPr>
          </p:pic>
          <p:pic>
            <p:nvPicPr>
              <p:cNvPr id="17" name="Picture 15" descr="d058046c0fc3f753efc3f98d71ed847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837870" y="4987603"/>
                <a:ext cx="1055584" cy="1187531"/>
              </a:xfrm>
              <a:prstGeom prst="rect">
                <a:avLst/>
              </a:prstGeom>
              <a:noFill/>
            </p:spPr>
          </p:pic>
          <p:pic>
            <p:nvPicPr>
              <p:cNvPr id="454658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861" y="5005585"/>
                <a:ext cx="1357308" cy="10179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4" descr="altshuler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114800" y="4987603"/>
                <a:ext cx="1286932" cy="1219199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t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5021" y="4989157"/>
                <a:ext cx="1185977" cy="11859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052226" y="2948757"/>
                <a:ext cx="1228088" cy="122808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4" name="Picture 5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5644311" y="2948757"/>
                <a:ext cx="1066800" cy="117909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5288265" y="4122773"/>
                <a:ext cx="19767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 smtClean="0"/>
                  <a:t>Richter Regensburg</a:t>
                </a:r>
                <a:endParaRPr lang="en-GB" sz="16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909444" y="4251158"/>
                <a:ext cx="1524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 err="1" smtClean="0"/>
                  <a:t>Yuzbashyan</a:t>
                </a:r>
                <a:endParaRPr lang="en-GB" sz="1600" dirty="0" smtClean="0"/>
              </a:p>
              <a:p>
                <a:pPr algn="ctr"/>
                <a:r>
                  <a:rPr lang="en-GB" sz="1600" dirty="0" smtClean="0"/>
                  <a:t>Rutgers</a:t>
                </a:r>
                <a:endParaRPr lang="en-GB" sz="1600" dirty="0"/>
              </a:p>
            </p:txBody>
          </p:sp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6322" y="2936771"/>
                <a:ext cx="1203493" cy="11439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3788453" y="4184542"/>
                <a:ext cx="16132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 smtClean="0"/>
                  <a:t>Urbina</a:t>
                </a:r>
              </a:p>
              <a:p>
                <a:pPr algn="ctr"/>
                <a:r>
                  <a:rPr lang="en-GB" sz="1600" dirty="0" smtClean="0"/>
                  <a:t>Regensburg</a:t>
                </a:r>
                <a:endParaRPr lang="en-GB" sz="1600" dirty="0"/>
              </a:p>
            </p:txBody>
          </p:sp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52405" y="2881110"/>
                <a:ext cx="987661" cy="1314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20" y="5522283"/>
            <a:ext cx="7888287" cy="133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1018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4000" dirty="0" err="1" smtClean="0">
                <a:solidFill>
                  <a:schemeClr val="bg1">
                    <a:lumMod val="95000"/>
                  </a:schemeClr>
                </a:solidFill>
              </a:rPr>
              <a:t>Cuprates</a:t>
            </a:r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</a:rPr>
              <a:t> high </a:t>
            </a:r>
            <a:r>
              <a:rPr lang="en-GB" sz="4000" dirty="0" err="1" smtClean="0">
                <a:solidFill>
                  <a:schemeClr val="bg1">
                    <a:lumMod val="95000"/>
                  </a:schemeClr>
                </a:solidFill>
              </a:rPr>
              <a:t>T</a:t>
            </a:r>
            <a:r>
              <a:rPr lang="en-GB" sz="4000" baseline="-25000" dirty="0" err="1" smtClean="0">
                <a:solidFill>
                  <a:schemeClr val="bg1">
                    <a:lumMod val="95000"/>
                  </a:schemeClr>
                </a:solidFill>
              </a:rPr>
              <a:t>c</a:t>
            </a:r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4000" dirty="0" err="1" smtClean="0">
                <a:solidFill>
                  <a:schemeClr val="bg1">
                    <a:lumMod val="95000"/>
                  </a:schemeClr>
                </a:solidFill>
              </a:rPr>
              <a:t>Heterostructures</a:t>
            </a:r>
            <a:endParaRPr lang="pt-PT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447535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743200" y="4772055"/>
            <a:ext cx="4953000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Bozovic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 et al., Nature 455, 782 (2008)</a:t>
            </a:r>
            <a:endParaRPr lang="pt-PT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626" y="1371600"/>
            <a:ext cx="43053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533400" y="5502641"/>
            <a:ext cx="8077200" cy="769441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4400" dirty="0" smtClean="0">
                <a:solidFill>
                  <a:schemeClr val="bg1"/>
                </a:solidFill>
              </a:rPr>
              <a:t>Higher </a:t>
            </a:r>
            <a:r>
              <a:rPr lang="en-GB" sz="4400" dirty="0" err="1" smtClean="0">
                <a:solidFill>
                  <a:schemeClr val="bg1"/>
                </a:solidFill>
              </a:rPr>
              <a:t>T</a:t>
            </a:r>
            <a:r>
              <a:rPr lang="en-GB" sz="4400" baseline="-25000" dirty="0" err="1" smtClean="0">
                <a:solidFill>
                  <a:schemeClr val="bg1"/>
                </a:solidFill>
              </a:rPr>
              <a:t>c</a:t>
            </a:r>
            <a:r>
              <a:rPr lang="en-GB" sz="4400" dirty="0" smtClean="0">
                <a:solidFill>
                  <a:schemeClr val="bg1"/>
                </a:solidFill>
              </a:rPr>
              <a:t>!!  </a:t>
            </a:r>
            <a:endParaRPr lang="pt-PT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50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847256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29000"/>
            <a:ext cx="4199506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810000"/>
            <a:ext cx="3456709" cy="257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29308" y="6477000"/>
            <a:ext cx="6172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Nature </a:t>
            </a:r>
            <a:r>
              <a:rPr lang="fr-FR" sz="1400" dirty="0" err="1"/>
              <a:t>Comm</a:t>
            </a:r>
            <a:r>
              <a:rPr lang="fr-FR" sz="1400" dirty="0"/>
              <a:t>. 3, 931 (2013), </a:t>
            </a:r>
            <a:r>
              <a:rPr lang="fr-FR" sz="1400" dirty="0" err="1"/>
              <a:t>Chinese</a:t>
            </a:r>
            <a:r>
              <a:rPr lang="fr-FR" sz="1400" dirty="0"/>
              <a:t> Phys. </a:t>
            </a:r>
            <a:r>
              <a:rPr lang="fr-FR" sz="1400" dirty="0" err="1"/>
              <a:t>Lett</a:t>
            </a:r>
            <a:r>
              <a:rPr lang="fr-FR" sz="1400" dirty="0"/>
              <a:t>. 29 037402 (2012) 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283780" y="2743200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Bulk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FeSe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T</a:t>
            </a:r>
            <a:r>
              <a:rPr lang="en-GB" baseline="-250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=8K!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789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"/>
            <a:ext cx="796934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362200"/>
            <a:ext cx="3617733" cy="221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508" y="2400671"/>
            <a:ext cx="4720317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724400"/>
            <a:ext cx="4994275" cy="203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204268"/>
            <a:ext cx="198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STO is key!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343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2438400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002060"/>
                </a:solidFill>
              </a:rPr>
              <a:t>Nano-grains</a:t>
            </a:r>
            <a:endParaRPr lang="en-GB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2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1393686"/>
            <a:ext cx="411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4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752600"/>
            <a:ext cx="4338638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44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1066800"/>
            <a:ext cx="1214437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452437" y="5139532"/>
            <a:ext cx="83820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Abeles, Cohen, Cullen, Phys. Rev.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Lett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., 17, 632 (1966)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52437" y="6142542"/>
            <a:ext cx="83820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A.M. Goldman, Dynes,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Tinkham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…</a:t>
            </a:r>
            <a:endParaRPr lang="pt-PT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201516" y="381000"/>
            <a:ext cx="4570482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Single grains?</a:t>
            </a:r>
            <a:endParaRPr lang="pt-PT" sz="40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2437" y="5638800"/>
            <a:ext cx="83820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Crow, Parks, Douglass, Jensen,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Giaver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, Zeller.... </a:t>
            </a:r>
          </a:p>
        </p:txBody>
      </p:sp>
    </p:spTree>
    <p:extLst>
      <p:ext uri="{BB962C8B-B14F-4D97-AF65-F5344CB8AC3E}">
        <p14:creationId xmlns:p14="http://schemas.microsoft.com/office/powerpoint/2010/main" val="20624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228600" y="4508623"/>
            <a:ext cx="457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Odd-even effects</a:t>
            </a:r>
          </a:p>
        </p:txBody>
      </p:sp>
      <p:pic>
        <p:nvPicPr>
          <p:cNvPr id="391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347277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aixaDeTexto 12"/>
          <p:cNvSpPr txBox="1"/>
          <p:nvPr/>
        </p:nvSpPr>
        <p:spPr>
          <a:xfrm>
            <a:off x="457200" y="304800"/>
            <a:ext cx="19812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5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sym typeface="Symbol"/>
              </a:rPr>
              <a:t> ~ </a:t>
            </a:r>
            <a:endParaRPr lang="pt-PT" sz="5400" b="1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676400" y="1808668"/>
            <a:ext cx="2057400" cy="1077218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Superconductivity? </a:t>
            </a:r>
            <a:endParaRPr lang="pt-PT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Picture 7" descr="anders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1809780"/>
            <a:ext cx="952500" cy="1209675"/>
          </a:xfrm>
          <a:prstGeom prst="rect">
            <a:avLst/>
          </a:prstGeom>
          <a:noFill/>
        </p:spPr>
      </p:pic>
      <p:sp>
        <p:nvSpPr>
          <p:cNvPr id="19" name="Rectângulo 18"/>
          <p:cNvSpPr/>
          <p:nvPr/>
        </p:nvSpPr>
        <p:spPr>
          <a:xfrm>
            <a:off x="228600" y="3923848"/>
            <a:ext cx="43434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Isolated grain?</a:t>
            </a:r>
            <a:endParaRPr lang="pt-PT" dirty="0" smtClean="0">
              <a:solidFill>
                <a:schemeClr val="accent6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228600" y="3340894"/>
            <a:ext cx="43434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Yes, superconductivity</a:t>
            </a:r>
            <a:endParaRPr lang="pt-PT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676400" y="2819400"/>
            <a:ext cx="2057400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1959</a:t>
            </a:r>
            <a:endParaRPr lang="pt-PT" sz="2000" dirty="0">
              <a:solidFill>
                <a:schemeClr val="accent5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ângulo 7"/>
          <p:cNvSpPr/>
          <p:nvPr/>
        </p:nvSpPr>
        <p:spPr>
          <a:xfrm>
            <a:off x="4677508" y="673221"/>
            <a:ext cx="3810000" cy="120032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Superconductivity in Single Metal Particles </a:t>
            </a:r>
            <a:r>
              <a:rPr lang="en-US" sz="2400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PRL 74, 3241 (1995) </a:t>
            </a:r>
            <a:r>
              <a:rPr lang="en-US" sz="2400" dirty="0" err="1" smtClean="0">
                <a:solidFill>
                  <a:schemeClr val="accent5"/>
                </a:solidFill>
                <a:latin typeface="Calibri" panose="020F0502020204030204" pitchFamily="34" charset="0"/>
              </a:rPr>
              <a:t>Tinkham</a:t>
            </a:r>
            <a:r>
              <a:rPr lang="en-US" sz="2400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 et al.</a:t>
            </a:r>
            <a:endParaRPr lang="pt-PT" sz="2400" dirty="0">
              <a:solidFill>
                <a:schemeClr val="accent5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3431" y="5580185"/>
            <a:ext cx="4413738" cy="10772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Rediscovery of </a:t>
            </a:r>
          </a:p>
          <a:p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Richardson’s equations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5890846"/>
            <a:ext cx="358140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  <a:t>N</a:t>
            </a:r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o yet quantitative 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44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0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524000"/>
            <a:ext cx="45910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228600" y="457200"/>
            <a:ext cx="4267200" cy="523220"/>
          </a:xfrm>
          <a:prstGeom prst="rect">
            <a:avLst/>
          </a:prstGeom>
          <a:solidFill>
            <a:schemeClr val="accent1">
              <a:lumMod val="25000"/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BCS </a:t>
            </a:r>
            <a:r>
              <a:rPr lang="en-US" sz="2800" b="1" dirty="0" smtClean="0">
                <a:solidFill>
                  <a:schemeClr val="bg1"/>
                </a:solidFill>
              </a:rPr>
              <a:t>superconductivity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840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84006" name="Rectangle 6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40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8401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84011" name="Rectangle 11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401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384012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219200"/>
            <a:ext cx="4171950" cy="1371600"/>
          </a:xfrm>
          <a:prstGeom prst="rect">
            <a:avLst/>
          </a:prstGeom>
          <a:noFill/>
        </p:spPr>
      </p:pic>
      <p:sp>
        <p:nvSpPr>
          <p:cNvPr id="384014" name="Rectangle 14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5181600" y="457200"/>
            <a:ext cx="3581400" cy="523220"/>
          </a:xfrm>
          <a:prstGeom prst="rect">
            <a:avLst/>
          </a:prstGeom>
          <a:solidFill>
            <a:schemeClr val="accent1">
              <a:lumMod val="25000"/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Finite size effects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228600" y="3810000"/>
            <a:ext cx="2057400" cy="830997"/>
          </a:xfrm>
          <a:prstGeom prst="rect">
            <a:avLst/>
          </a:prstGeom>
          <a:solidFill>
            <a:srgbClr val="008080">
              <a:alpha val="89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V </a:t>
            </a:r>
            <a:r>
              <a:rPr lang="en-US" sz="2400" dirty="0" smtClean="0">
                <a:solidFill>
                  <a:schemeClr val="bg1"/>
                </a:solidFill>
                <a:sym typeface="Symbol"/>
              </a:rPr>
              <a:t>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smtClean="0">
                <a:solidFill>
                  <a:schemeClr val="bg1"/>
                </a:solidFill>
                <a:sym typeface="Symbol"/>
              </a:rPr>
              <a:t></a:t>
            </a:r>
            <a:r>
              <a:rPr lang="en-US" sz="2400" dirty="0" smtClean="0">
                <a:solidFill>
                  <a:schemeClr val="bg1"/>
                </a:solidFill>
              </a:rPr>
              <a:t>                  </a:t>
            </a:r>
            <a:r>
              <a:rPr lang="el-GR" sz="2400" dirty="0" smtClean="0">
                <a:solidFill>
                  <a:schemeClr val="bg1"/>
                </a:solidFill>
                <a:cs typeface="Arial" pitchFamily="34" charset="0"/>
              </a:rPr>
              <a:t>Δ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~ </a:t>
            </a:r>
            <a:r>
              <a:rPr lang="el-GR" sz="2400" dirty="0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</a:t>
            </a:r>
            <a:r>
              <a:rPr lang="en-US" sz="2400" baseline="-25000" dirty="0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D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e</a:t>
            </a:r>
            <a:r>
              <a:rPr lang="en-US" sz="2400" baseline="30000" dirty="0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-1/</a:t>
            </a:r>
            <a:r>
              <a:rPr lang="en-US" sz="2400" baseline="30000" dirty="0" smtClean="0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  </a:t>
            </a:r>
            <a:endParaRPr lang="en-US" sz="2400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2514600" y="3810000"/>
            <a:ext cx="1600200" cy="830997"/>
          </a:xfrm>
          <a:prstGeom prst="rect">
            <a:avLst/>
          </a:prstGeom>
          <a:solidFill>
            <a:srgbClr val="0070C0">
              <a:alpha val="89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V </a:t>
            </a:r>
            <a:r>
              <a:rPr lang="en-US" sz="2400" dirty="0" smtClean="0">
                <a:solidFill>
                  <a:schemeClr val="bg1"/>
                </a:solidFill>
              </a:rPr>
              <a:t>finite </a:t>
            </a:r>
            <a:r>
              <a:rPr lang="el-GR" sz="2400" dirty="0" smtClean="0">
                <a:solidFill>
                  <a:schemeClr val="bg1"/>
                </a:solidFill>
                <a:cs typeface="Arial" pitchFamily="34" charset="0"/>
              </a:rPr>
              <a:t>Δ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=</a:t>
            </a:r>
            <a:r>
              <a:rPr lang="en-US" sz="2400" dirty="0">
                <a:solidFill>
                  <a:schemeClr val="bg1"/>
                </a:solidFill>
              </a:rPr>
              <a:t>?</a:t>
            </a:r>
            <a:r>
              <a:rPr lang="en-US" sz="2400" dirty="0"/>
              <a:t>               </a:t>
            </a:r>
          </a:p>
        </p:txBody>
      </p:sp>
      <p:sp>
        <p:nvSpPr>
          <p:cNvPr id="38401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384015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667000"/>
            <a:ext cx="3352800" cy="914400"/>
          </a:xfrm>
          <a:prstGeom prst="rect">
            <a:avLst/>
          </a:prstGeom>
          <a:noFill/>
        </p:spPr>
      </p:pic>
      <p:sp>
        <p:nvSpPr>
          <p:cNvPr id="17" name="CaixaDeTexto 7"/>
          <p:cNvSpPr txBox="1"/>
          <p:nvPr/>
        </p:nvSpPr>
        <p:spPr>
          <a:xfrm>
            <a:off x="762000" y="5105400"/>
            <a:ext cx="2895600" cy="646331"/>
          </a:xfrm>
          <a:prstGeom prst="rect">
            <a:avLst/>
          </a:prstGeom>
          <a:solidFill>
            <a:srgbClr val="800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Shell Effects</a:t>
            </a:r>
            <a:endParaRPr lang="pt-PT" sz="3600" dirty="0">
              <a:solidFill>
                <a:schemeClr val="bg1"/>
              </a:solidFill>
            </a:endParaRPr>
          </a:p>
        </p:txBody>
      </p:sp>
      <p:sp>
        <p:nvSpPr>
          <p:cNvPr id="18" name="CaixaDeTexto 8"/>
          <p:cNvSpPr txBox="1"/>
          <p:nvPr/>
        </p:nvSpPr>
        <p:spPr>
          <a:xfrm>
            <a:off x="571500" y="5751731"/>
            <a:ext cx="3276600" cy="707886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>
                <a:solidFill>
                  <a:srgbClr val="800080"/>
                </a:solidFill>
              </a:rPr>
              <a:t>Parmenter</a:t>
            </a:r>
            <a:r>
              <a:rPr lang="en-GB" sz="2000" dirty="0" smtClean="0">
                <a:solidFill>
                  <a:srgbClr val="800080"/>
                </a:solidFill>
              </a:rPr>
              <a:t>, Phys. Rev. 166, 392 (1967)</a:t>
            </a:r>
            <a:endParaRPr lang="pt-PT" sz="2000" dirty="0">
              <a:solidFill>
                <a:srgbClr val="80008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1000" y="5664836"/>
            <a:ext cx="16764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L ~ 5nm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6172200" y="5751731"/>
            <a:ext cx="1143000" cy="490210"/>
          </a:xfrm>
          <a:prstGeom prst="rightArrow">
            <a:avLst/>
          </a:prstGeom>
          <a:solidFill>
            <a:schemeClr val="accent1">
              <a:lumMod val="25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95825" y="4843790"/>
            <a:ext cx="35814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Level Degeneracy 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7125" y="5704447"/>
            <a:ext cx="16002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20T</a:t>
            </a:r>
            <a:r>
              <a:rPr lang="en-GB" baseline="-25000" dirty="0" smtClean="0">
                <a:solidFill>
                  <a:schemeClr val="bg1">
                    <a:lumMod val="85000"/>
                  </a:schemeClr>
                </a:solidFill>
              </a:rPr>
              <a:t>c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!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0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0" y="-5402"/>
            <a:ext cx="353314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/>
              </a:rPr>
              <a:t> &gt;&gt; </a:t>
            </a:r>
            <a:endParaRPr lang="pt-PT" sz="4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587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9202" y="3472804"/>
            <a:ext cx="403352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-5080" y="1298862"/>
            <a:ext cx="4287520" cy="830997"/>
          </a:xfrm>
          <a:prstGeom prst="rect">
            <a:avLst/>
          </a:prstGeom>
          <a:solidFill>
            <a:schemeClr val="accent1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Heiselberg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(2002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):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harmonic potentials, cold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atom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-5080" y="2514600"/>
            <a:ext cx="426974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bg1"/>
                </a:solidFill>
              </a:rPr>
              <a:t>Kresin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Ovchinnikov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Boyaci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(2007) </a:t>
            </a:r>
            <a:r>
              <a:rPr lang="en-US" sz="2400" dirty="0" smtClean="0">
                <a:solidFill>
                  <a:schemeClr val="bg1"/>
                </a:solidFill>
              </a:rPr>
              <a:t>: Spherical, too high </a:t>
            </a:r>
            <a:r>
              <a:rPr lang="en-US" sz="2400" dirty="0" err="1">
                <a:solidFill>
                  <a:schemeClr val="bg1"/>
                </a:solidFill>
              </a:rPr>
              <a:t>T</a:t>
            </a:r>
            <a:r>
              <a:rPr lang="en-US" sz="2400" baseline="-25000" dirty="0" err="1">
                <a:solidFill>
                  <a:schemeClr val="bg1"/>
                </a:solidFill>
              </a:rPr>
              <a:t>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5240" y="3657600"/>
            <a:ext cx="4267200" cy="830997"/>
          </a:xfrm>
          <a:prstGeom prst="rect">
            <a:avLst/>
          </a:prstGeom>
          <a:solidFill>
            <a:schemeClr val="accent5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Peeters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, et al,  (2005-): BCS,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BdG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in a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wire, cylinder..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-5080" y="5943600"/>
            <a:ext cx="4269740" cy="830997"/>
          </a:xfrm>
          <a:prstGeom prst="rect">
            <a:avLst/>
          </a:prstGeom>
          <a:solidFill>
            <a:schemeClr val="accent1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Olofsson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(2008): Estimation of fluctuations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in BCS 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0" y="4795261"/>
            <a:ext cx="428244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bg1"/>
                </a:solidFill>
              </a:rPr>
              <a:t>Devreese</a:t>
            </a:r>
            <a:r>
              <a:rPr lang="en-US" sz="2400" dirty="0">
                <a:solidFill>
                  <a:schemeClr val="bg1"/>
                </a:solidFill>
              </a:rPr>
              <a:t> (2006): Richardson equations in a box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33140" y="-5403"/>
            <a:ext cx="20574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Grains</a:t>
            </a: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540" y="353943"/>
            <a:ext cx="3292475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72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55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677" y="2133600"/>
            <a:ext cx="5181600" cy="1143000"/>
          </a:xfrm>
          <a:prstGeom prst="rect">
            <a:avLst/>
          </a:prstGeom>
          <a:solidFill>
            <a:srgbClr val="FFCC66">
              <a:alpha val="59000"/>
            </a:srgbClr>
          </a:solidFill>
          <a:ln w="19050">
            <a:noFill/>
            <a:miter lim="800000"/>
            <a:headEnd/>
            <a:tailEnd/>
          </a:ln>
          <a:effectLst/>
        </p:spPr>
      </p:pic>
      <p:sp>
        <p:nvSpPr>
          <p:cNvPr id="2867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286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" y="1066800"/>
            <a:ext cx="358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CaixaDeTexto 21"/>
          <p:cNvSpPr txBox="1"/>
          <p:nvPr/>
        </p:nvSpPr>
        <p:spPr>
          <a:xfrm>
            <a:off x="-43962" y="0"/>
            <a:ext cx="259666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/>
              </a:rPr>
              <a:t> &gt;&gt; </a:t>
            </a:r>
            <a:endParaRPr lang="pt-PT" sz="4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768340" y="4800600"/>
            <a:ext cx="3003307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Expansion in 1/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</a:rPr>
              <a:t>k</a:t>
            </a:r>
            <a:r>
              <a:rPr lang="en-GB" baseline="-25000" dirty="0" err="1" smtClean="0">
                <a:solidFill>
                  <a:schemeClr val="bg1">
                    <a:lumMod val="95000"/>
                  </a:schemeClr>
                </a:solidFill>
              </a:rPr>
              <a:t>F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</a:rPr>
              <a:t>L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  <a:sym typeface="Symbol"/>
              </a:rPr>
              <a:t>/∆</a:t>
            </a:r>
            <a:r>
              <a:rPr lang="en-GB" baseline="-25000" dirty="0" smtClean="0">
                <a:solidFill>
                  <a:schemeClr val="bg1">
                    <a:lumMod val="95000"/>
                  </a:schemeClr>
                </a:solidFill>
                <a:sym typeface="Symbol"/>
              </a:rPr>
              <a:t>0</a:t>
            </a:r>
            <a:endParaRPr lang="pt-PT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2552700" y="5862"/>
            <a:ext cx="32004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 ~ 10nm</a:t>
            </a:r>
            <a:endParaRPr lang="pt-PT" sz="4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69" y="5246901"/>
            <a:ext cx="2362200" cy="14495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2700" y="5392043"/>
            <a:ext cx="2438400" cy="9715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117124" y="5971667"/>
            <a:ext cx="3962400" cy="58477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AGG, </a:t>
            </a:r>
            <a:r>
              <a:rPr lang="en-US" sz="1600" dirty="0" err="1" smtClean="0"/>
              <a:t>Altshuler</a:t>
            </a:r>
            <a:r>
              <a:rPr lang="en-US" sz="1600" dirty="0" smtClean="0"/>
              <a:t>, PRL </a:t>
            </a:r>
            <a:r>
              <a:rPr lang="en-US" sz="1600" dirty="0"/>
              <a:t>100, 187001 (2008) </a:t>
            </a:r>
            <a:r>
              <a:rPr lang="en-US" sz="1600" dirty="0" smtClean="0"/>
              <a:t>    AGG, </a:t>
            </a:r>
            <a:r>
              <a:rPr lang="en-US" sz="1600" dirty="0" err="1" smtClean="0"/>
              <a:t>Altshuler</a:t>
            </a:r>
            <a:r>
              <a:rPr lang="en-US" sz="1600" dirty="0" smtClean="0"/>
              <a:t>, PRB  </a:t>
            </a:r>
            <a:r>
              <a:rPr lang="en-US" sz="1600" dirty="0"/>
              <a:t>83, 014510 </a:t>
            </a:r>
            <a:r>
              <a:rPr lang="en-US" sz="1600" dirty="0" smtClean="0"/>
              <a:t>(</a:t>
            </a:r>
            <a:r>
              <a:rPr lang="en-US" sz="1600" dirty="0"/>
              <a:t>2011</a:t>
            </a:r>
            <a:r>
              <a:rPr lang="en-US" sz="1600" dirty="0" smtClean="0"/>
              <a:t>) </a:t>
            </a:r>
            <a:endParaRPr lang="en-US" sz="16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50" y="65543"/>
            <a:ext cx="3082450" cy="244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3528" y="2514600"/>
            <a:ext cx="3318694" cy="21239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grpSp>
        <p:nvGrpSpPr>
          <p:cNvPr id="14" name="Group 13"/>
          <p:cNvGrpSpPr/>
          <p:nvPr/>
        </p:nvGrpSpPr>
        <p:grpSpPr>
          <a:xfrm>
            <a:off x="600864" y="3576582"/>
            <a:ext cx="3461712" cy="1137751"/>
            <a:chOff x="228600" y="5361076"/>
            <a:chExt cx="3461712" cy="1137751"/>
          </a:xfrm>
        </p:grpSpPr>
        <p:pic>
          <p:nvPicPr>
            <p:cNvPr id="16" name="Picture 4" descr="altshuler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8600" y="5395594"/>
              <a:ext cx="1126067" cy="1066800"/>
            </a:xfrm>
            <a:prstGeom prst="rect">
              <a:avLst/>
            </a:prstGeom>
            <a:noFill/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20197" y="5378474"/>
              <a:ext cx="1066800" cy="110227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83825" y="5361076"/>
              <a:ext cx="1106487" cy="113775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82673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590" y="2989599"/>
            <a:ext cx="52768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4800600" y="1752600"/>
            <a:ext cx="3810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</a:rPr>
              <a:t>R ~  4-30nm</a:t>
            </a:r>
            <a:endParaRPr lang="pt-PT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4800" y="228600"/>
            <a:ext cx="36576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S</a:t>
            </a:r>
            <a:r>
              <a:rPr lang="en-GB" sz="2800" dirty="0" smtClean="0">
                <a:solidFill>
                  <a:schemeClr val="bg1"/>
                </a:solidFill>
              </a:rPr>
              <a:t>ingle</a:t>
            </a:r>
            <a:r>
              <a:rPr lang="en-GB" sz="3600" dirty="0" smtClean="0">
                <a:solidFill>
                  <a:schemeClr val="bg1"/>
                </a:solidFill>
              </a:rPr>
              <a:t>, I</a:t>
            </a:r>
            <a:r>
              <a:rPr lang="en-GB" sz="2800" dirty="0" smtClean="0">
                <a:solidFill>
                  <a:schemeClr val="bg1"/>
                </a:solidFill>
              </a:rPr>
              <a:t>solated </a:t>
            </a:r>
            <a:r>
              <a:rPr lang="en-GB" sz="2800" dirty="0" err="1" smtClean="0">
                <a:solidFill>
                  <a:schemeClr val="bg1"/>
                </a:solidFill>
              </a:rPr>
              <a:t>Sn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and </a:t>
            </a:r>
            <a:r>
              <a:rPr lang="en-GB" sz="2800" dirty="0" err="1" smtClean="0">
                <a:solidFill>
                  <a:schemeClr val="bg1"/>
                </a:solidFill>
              </a:rPr>
              <a:t>Pb</a:t>
            </a:r>
            <a:r>
              <a:rPr lang="en-GB" sz="2800" dirty="0" smtClean="0">
                <a:solidFill>
                  <a:schemeClr val="bg1"/>
                </a:solidFill>
              </a:rPr>
              <a:t> grains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800600" y="2438400"/>
            <a:ext cx="3810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</a:rPr>
              <a:t> gap is still observed</a:t>
            </a:r>
            <a:endParaRPr lang="pt-PT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611172" y="4989493"/>
            <a:ext cx="2895600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5">
                    <a:lumMod val="25000"/>
                  </a:schemeClr>
                </a:solidFill>
              </a:rPr>
              <a:t>Tunneling conductance</a:t>
            </a:r>
            <a:endParaRPr lang="pt-PT" sz="28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800600" y="3124200"/>
            <a:ext cx="3810000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7030A0"/>
                </a:solidFill>
              </a:rPr>
              <a:t>Almost hemispherical</a:t>
            </a:r>
            <a:endParaRPr lang="pt-PT" sz="2800" dirty="0">
              <a:solidFill>
                <a:srgbClr val="7030A0"/>
              </a:solidFill>
            </a:endParaRP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4343400" y="5352246"/>
            <a:ext cx="457200" cy="228600"/>
          </a:xfrm>
          <a:prstGeom prst="rect">
            <a:avLst/>
          </a:prstGeom>
          <a:solidFill>
            <a:srgbClr val="1A2B36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 dirty="0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2296588" y="5829300"/>
            <a:ext cx="838200" cy="228600"/>
          </a:xfrm>
          <a:prstGeom prst="rect">
            <a:avLst/>
          </a:prstGeom>
          <a:solidFill>
            <a:srgbClr val="969696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 dirty="0"/>
          </a:p>
        </p:txBody>
      </p:sp>
      <p:pic>
        <p:nvPicPr>
          <p:cNvPr id="16" name="Picture 15" descr="d058046c0fc3f753efc3f98d71ed84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52400"/>
            <a:ext cx="1083733" cy="1219200"/>
          </a:xfrm>
          <a:prstGeom prst="rect">
            <a:avLst/>
          </a:prstGeom>
          <a:noFill/>
        </p:spPr>
      </p:pic>
      <p:pic>
        <p:nvPicPr>
          <p:cNvPr id="17" name="Picture 13" descr="sangi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152400"/>
            <a:ext cx="1371600" cy="1155031"/>
          </a:xfrm>
          <a:prstGeom prst="rect">
            <a:avLst/>
          </a:prstGeom>
          <a:noFill/>
        </p:spPr>
      </p:pic>
      <p:sp>
        <p:nvSpPr>
          <p:cNvPr id="18" name="CaixaDeTexto 17"/>
          <p:cNvSpPr txBox="1"/>
          <p:nvPr/>
        </p:nvSpPr>
        <p:spPr>
          <a:xfrm>
            <a:off x="4724400" y="12954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Kern</a:t>
            </a:r>
            <a:endParaRPr lang="pt-PT" sz="20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7543800" y="12954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Bose</a:t>
            </a:r>
            <a:endParaRPr lang="pt-PT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611172" y="4312056"/>
            <a:ext cx="2891590" cy="707886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>
                    <a:lumMod val="75000"/>
                  </a:schemeClr>
                </a:solidFill>
              </a:rPr>
              <a:t>STM</a:t>
            </a:r>
            <a:endParaRPr lang="en-GB" sz="40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20" name="Group 159"/>
          <p:cNvGrpSpPr>
            <a:grpSpLocks/>
          </p:cNvGrpSpPr>
          <p:nvPr/>
        </p:nvGrpSpPr>
        <p:grpSpPr bwMode="auto">
          <a:xfrm>
            <a:off x="354792" y="1305818"/>
            <a:ext cx="3208844" cy="2225689"/>
            <a:chOff x="91" y="1383"/>
            <a:chExt cx="2344" cy="1045"/>
          </a:xfrm>
        </p:grpSpPr>
        <p:pic>
          <p:nvPicPr>
            <p:cNvPr id="21" name="Picture 155"/>
            <p:cNvPicPr>
              <a:picLocks noChangeAspect="1" noChangeArrowheads="1"/>
            </p:cNvPicPr>
            <p:nvPr/>
          </p:nvPicPr>
          <p:blipFill>
            <a:blip r:embed="rId5"/>
            <a:srcRect l="82573" t="6070" b="4158"/>
            <a:stretch>
              <a:fillRect/>
            </a:stretch>
          </p:blipFill>
          <p:spPr bwMode="auto">
            <a:xfrm flipH="1">
              <a:off x="196" y="1540"/>
              <a:ext cx="158" cy="726"/>
            </a:xfrm>
            <a:prstGeom prst="rect">
              <a:avLst/>
            </a:prstGeom>
            <a:noFill/>
          </p:spPr>
        </p:pic>
        <p:pic>
          <p:nvPicPr>
            <p:cNvPr id="22" name="Picture 156"/>
            <p:cNvPicPr>
              <a:picLocks noChangeAspect="1" noChangeArrowheads="1"/>
            </p:cNvPicPr>
            <p:nvPr/>
          </p:nvPicPr>
          <p:blipFill>
            <a:blip r:embed="rId6"/>
            <a:srcRect t="34189" r="21489" b="32257"/>
            <a:stretch>
              <a:fillRect/>
            </a:stretch>
          </p:blipFill>
          <p:spPr bwMode="auto">
            <a:xfrm>
              <a:off x="621" y="1493"/>
              <a:ext cx="1814" cy="69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3" name="Text Box 157"/>
            <p:cNvSpPr txBox="1">
              <a:spLocks noChangeArrowheads="1"/>
            </p:cNvSpPr>
            <p:nvPr/>
          </p:nvSpPr>
          <p:spPr bwMode="auto">
            <a:xfrm>
              <a:off x="119" y="2255"/>
              <a:ext cx="3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9494" tIns="34747" rIns="69494" bIns="34747"/>
            <a:lstStyle/>
            <a:p>
              <a:r>
                <a:rPr lang="de-DE" sz="900">
                  <a:solidFill>
                    <a:srgbClr val="000000"/>
                  </a:solidFill>
                </a:rPr>
                <a:t>0 nm</a:t>
              </a:r>
              <a:endParaRPr lang="en-US"/>
            </a:p>
          </p:txBody>
        </p:sp>
        <p:sp>
          <p:nvSpPr>
            <p:cNvPr id="24" name="Text Box 158"/>
            <p:cNvSpPr txBox="1">
              <a:spLocks noChangeArrowheads="1"/>
            </p:cNvSpPr>
            <p:nvPr/>
          </p:nvSpPr>
          <p:spPr bwMode="auto">
            <a:xfrm>
              <a:off x="91" y="1383"/>
              <a:ext cx="31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9494" tIns="34747" rIns="69494" bIns="34747"/>
            <a:lstStyle/>
            <a:p>
              <a:r>
                <a:rPr lang="de-DE" sz="900">
                  <a:solidFill>
                    <a:srgbClr val="000000"/>
                  </a:solidFill>
                </a:rPr>
                <a:t>7 nm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939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5.businessinsider.com/image/4ee625e7ecad04c632000036/the-mobile-gold-rush-is-not-even-close-to-pea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" y="24384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695" y="1706963"/>
            <a:ext cx="3657600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Mavericks 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576" y="5830480"/>
            <a:ext cx="8988424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MgB</a:t>
            </a:r>
            <a:r>
              <a:rPr lang="en-GB" sz="2800" baseline="-25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2 </a:t>
            </a:r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               39K       2001              Akimitsu  </a:t>
            </a:r>
            <a:endParaRPr lang="en-GB" sz="2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154" y="5324657"/>
            <a:ext cx="8993846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solidFill>
                  <a:schemeClr val="accent3">
                    <a:lumMod val="95000"/>
                  </a:schemeClr>
                </a:solidFill>
                <a:latin typeface="Calibri" panose="020F0502020204030204" pitchFamily="34" charset="0"/>
              </a:rPr>
              <a:t>Cuprates</a:t>
            </a:r>
            <a:r>
              <a:rPr lang="en-GB" sz="2800" dirty="0" smtClean="0">
                <a:solidFill>
                  <a:schemeClr val="accent3">
                    <a:lumMod val="95000"/>
                  </a:schemeClr>
                </a:solidFill>
                <a:latin typeface="Calibri" panose="020F0502020204030204" pitchFamily="34" charset="0"/>
              </a:rPr>
              <a:t>        ~100K     1986     Mueller &amp; Bednorz</a:t>
            </a:r>
            <a:endParaRPr lang="en-GB" sz="2800" dirty="0">
              <a:solidFill>
                <a:schemeClr val="accent3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575" y="6340876"/>
            <a:ext cx="8988425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solidFill>
                  <a:schemeClr val="accent3">
                    <a:lumMod val="95000"/>
                  </a:schemeClr>
                </a:solidFill>
                <a:latin typeface="Calibri" panose="020F0502020204030204" pitchFamily="34" charset="0"/>
              </a:rPr>
              <a:t>FeSC</a:t>
            </a:r>
            <a:r>
              <a:rPr lang="en-GB" sz="2800" dirty="0" smtClean="0">
                <a:solidFill>
                  <a:schemeClr val="accent3">
                    <a:lumMod val="95000"/>
                  </a:schemeClr>
                </a:solidFill>
                <a:latin typeface="Calibri" panose="020F0502020204030204" pitchFamily="34" charset="0"/>
              </a:rPr>
              <a:t>               ~50K        2006              </a:t>
            </a:r>
            <a:r>
              <a:rPr lang="en-GB" sz="2800" dirty="0" err="1" smtClean="0">
                <a:solidFill>
                  <a:schemeClr val="accent3">
                    <a:lumMod val="95000"/>
                  </a:schemeClr>
                </a:solidFill>
                <a:latin typeface="Calibri" panose="020F0502020204030204" pitchFamily="34" charset="0"/>
              </a:rPr>
              <a:t>Hotsono</a:t>
            </a:r>
            <a:r>
              <a:rPr lang="en-GB" sz="2800" dirty="0" smtClean="0">
                <a:solidFill>
                  <a:schemeClr val="accent3">
                    <a:lumMod val="95000"/>
                  </a:schemeClr>
                </a:solidFill>
                <a:latin typeface="Calibri" panose="020F0502020204030204" pitchFamily="34" charset="0"/>
              </a:rPr>
              <a:t> </a:t>
            </a:r>
            <a:endParaRPr lang="en-GB" sz="2800" dirty="0">
              <a:solidFill>
                <a:schemeClr val="accent3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3913" y="4805065"/>
            <a:ext cx="447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Quantum critical points ©</a:t>
            </a:r>
            <a:endParaRPr lang="en-GB" sz="24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AutoShape 4" descr="data:image/jpeg;base64,/9j/4AAQSkZJRgABAQAAAQABAAD/2wCEAAkGBxQPDxQQEBAQEA8WFBQWFBYXFBAQFBUVFRQWFhQVFBQYHCogGBolGxUUITEhJikrLi4uGB8zODMsNygtLisBCgoKDg0OGxAQGiwfHyQsLC4sLjA1LywtLCwsMSwsLCwwLDQrLCwsMCwsLCwsLCw0LCwsLDQsLCwsLCwsLCwsLv/AABEIAMIBAwMBIgACEQEDEQH/xAAcAAABBQEBAQAAAAAAAAAAAAAAAgMEBQYHAQj/xABFEAACAgECAgQKCQIEBQQDAAABAgADEQQSBSETIjFBBhYzUVJzkZOy0hQjMlRhcXKBsyTBQlNisRVjkqHCB4PR4kNkgv/EABoBAQACAwEAAAAAAAAAAAAAAAABBQIEBgP/xAAwEQEAAgAEAggFBAMAAAAAAAAAAQIDBBESIWEFExQiMTJRcUGBscHhIzORoUJi8P/aAAwDAQACEQMRAD8A7jCEIBCEIGW1vFNUr2irorgGRV2oFFbNeiBN9lgW1+jZ2K5XBUD/ABCJ0nHrXZWDJsWyqm1DXtsZ7LWqcghyFCMvduB2Nz7CLkcA0oLn6Lp82buk+qr6+5t7b+XWy3Pn3848nC6FatxRSHrXbWwrQGtcEbUOOqME8h5zAp7PDzhykq2uoDAkEZPIg4I7J7X4d8PYhV1tLMewDcSfyAHOfPuq8rZ623+RpK4FZt1enb/nIP8AqOz/AMpqXzM114Lqeiq9V1m74avoIeFOlPZcT/7d3yxXjNpv8xvdX/LKjQPLpDylNPT1onTZH8/hWTg8yPGXTf5je6v+WHjLpv8AMb3V/wAkfEb1mqFKbyGbmqhVG5mLEAAD9/2GTNjD6Xtf/D+2M4ZHjLpv8xvdX/JBfCbTHOLGOOR+qv5HGcHq+YiRKPCBXLgU6jqWilztrIWwhSF5Pz+2vMZAz+BivB7jlerd2qUqm963LK1bG2s9UAMBuymTy7AB291hg5m150mujCa6JXjHp/Tf3V/yQ8Y9P6b+6v8AkltCbjFU+Men9N/dX/JDxj0/pv7q/wCSW0IFT4x6f0391f8AJDxj0/pv7q/5JbQgVPjHp/Tf3V/yQ8Y9P6b+6v8AkltCBU+Men9N/dX/ACQ8Y9P6b+6v+SW0IFT4x6f0391f8kPGPT+m/ur/AJJbTwmBVeMmn/zH91f8k88ZNN/mN7q/5JYu0Yd4EOzwp0qgs1xVQCSTXcAAOZJJXkJcKcjI7Jm/CU50WpH/AOvd/G0v9E2akP8AoX4RAehCEAhCEAhCEAhCEAhCeQPlvU+Vt9bb/I0NK+22tvNZWfY6n+0NV5Wz1tv8jRmxsAnzDPslbbzS7Oka4ER/r9nd9C0vqDymZ4bZkA+cA+2aLSHlOPxY0lzMpQiNRaEXcyswHcqtY2ezkqgnvihFibOBLzlR+BVDLpAbUdL3tuutV1IK2W2NZt5jmFDKoI5dWXN1GE+rRN64KAjA3KML2dnLl+EdEWJcUxJmdzzmD1VgZQykMpAII5gg8wQYuRNCcbq+oNpyqryIRuwsO7rBx+0ly/pbdWJeQhCEyBCEIBCEIBCEIBGnaKYxl2gIdow7RTtGHaBXeETf0eo9Rd/G00Og8jX+hPhEzXhCf6PUeot/jaaXQeRr/QnwiBIhCEAhCEAhCR+IaroamsO3qjPWYVr5huc8lH4wJEJntRq9ZUymy3h/XYKlOL0ZnOTtW/cdxx39H3E8pf1MSoJG0kAkZBwccxkcjAzep4vqFuetTp2G9EDBLCtLWXIla2NuxY5rYsVG3BCjsYGN6Pj9ztkinZXclFoCvusdtQ9HSVnd1FyqtghuW4Z5ZlwvAdMN/wDT1fWFi/VGGLPvYkect1s+fnHK+D0KyOtFQetQtZCKCgGQApxy+03/AFHzmB8z6hwbbQDki23PvGjbjIP5R3VeVs9bb/I0blbbzS7XA16quvpDsHg/bupqbz1ofaomr0LcphfA6zOko9Wo/wCkY/tNpoGnK5qul5jm5m8aTosxFCIEWJGDLyksRYjYixLbBl5ybsbY6v1ACQjk8jg5CBT595UY/wBRk6RLk3KRy/cBhnuOD2847o7t6A5UtzDbckb1O1wM+ZgR+0usnfWs19HnY9CEJusRCEIBCEIBPGMDG3aAl2kd2i3aR3aAl2jLmeu0ZdpCVd4Qt/Saj1Fv8bTVaDyNf6E+ETI+EDf0mo9Rb/G012g8jX+hPhElCRCEIBCEIBInFn20WHajjYcq+4owIwQ+1WO3HbyMlwgYHgCfRrPpFlvDnp5LU51llz0UEDNNJavBGRnHInkCTgTd1OGUMM4IBGQVOCMjIPMH8DMtpON6V9UxXRFXFqVfSOjoG7e19avkHfs6Sh05jOSDjBzNZAJ5PYQPlrUn6231tv8AI0bjmq8rZ623+Ro3K2/ml2uB+1X2h0XwGtzpK/wNg9ljAf8AbE3Wgac68ArP6cj0bXHt2t/5Tf6Bpzeer+pb3c7jxpe0c5XqxYjdZ5RwTUwZa0liLEbEWJbYMsJLjenfbYUJUbhvVQMNyIFhPn5snP8A1RwRjVPsHSbgoTmxIz1P8f4jlz5eYSyy99l4lhPgnwgIS5eYhCEAhCJYwPGaMO0U7Rh2gJdow7RTtGHaEku0Ydop2jDtIEDwgb+kv9Tb/G02Wg8jX+hPhExHHz/SX+pt+BpuNB5Gv9CfCJKD8IQgEIQgEIRFz7VLBWYgE7RjccdwyQM/vA51wK7SrxA7xo21bam0ArryefS27SNH9hbQHbOBncXOcsSekTCaS7U6m+lrk1q1jUlhW1WioCBXdVL2bi5XGDgDLZAzgnO7gUOu4xcj3omn3NX9G6MAl2cXWMjOyjGAoUnGewdo7mNN4Qu7KwFbVK9VVvJ0fpbbDUQqk9XY+AQc563mGbrVcNqt3dIgbcEDHJB+rYtWQwOQVYkgjmDGq+CUK6OtQDIAFOW7ixBYZwzAu5ycnLHnzMD5p1LA22gEEi23PvGiI5qvK2ett/kaNytv5pdrga9VXX0hsPAF+paP+aD7a0H/AIzoegacz8BbOvav4Vn4x/8AEvuAaVxTXeopqKVu24Gxms6jAC0AfZyQx7T1eUpc5hxa9pmdPD6KLNR+rb3dN055R4TB6Xwht6ML0o8pta3Ok2gGrcqrbnoySQe0A45YyQZPTwicI3SWVK5p07VdnXZ7bUdk9IbVQ8s4zNGmVvWfg05q2AihMNq+L2dKLBcj2p9MP0faM1mtXVNwXrEYAJz25G3ElHjThtg1lb0bqt2rC07a96XMUJH1ec11YJ7OlGeeJY4WHMMJq2QgRMBqvCm1aA4vUutdr8lprS3bfaicnO5gVrHVQZHeeYlvpeMO2q2fSK3P0myo0BU3LUqMwsJ+1kELz+zg47ec3NksZrLT6CzKlS4d0O1zjbzwCMjz7WU8uXOSpCWzZauWwH6qrjtcBmzu/SG7fREmy3wL76RLxkQhCeyHhMadop2jDtAS7Rh2inaMO0BLtGHaKdow7SEku0Zdop2jDtAr+PN/S3+pt+BpvdB5Gv8AQnwic+4639Lf6m34DOg6DyNf6E+ESUH4QhAIQhAIQhA5fwfhekbXrfXqOHHUjVW79xRdWGr1GoO0ISSXZbChz/hRGHcB1Cc+0Dan/iLVstu/p0cnbR0IqD6nfg9u01NpsAdbfgnsadBgE8ns8gfLepP1tvrbf5Glg3AbuiS5E6Stq95YFBt5kMpBOcjHm75X6nytnrbf5Gmt0OiIprVqyK+hY2UHSObLXw56QXlMLnqkEuNu3GPPX6a2l1/WTTCpMekfRWeBj4vceesH/pb/AO06Rw9uycu8E3xqh+Nb/wC6H+xnS+HtKTpCO/8AJV56NMa3/fBp9CBjGBjzYGPZJ+0eYfhKzQN2S0Ep9ZizQkpVGc4GfPGdVoUtQK25QDuBR3qYHnzDIQe8x8RQljgWl5yb0mjSpFRFwqggZyx58ySx5kkkkk8zmK02kWvdtGNzMx7zljk8/NnujoipZVngwk1qFJXqsVYYIIG7sIJGO/IGP3kmi0OqupyrAEHzgjIjcRonwWrLFmB3cxjCuWKjPeAQw/YfnN/JX4zVjZLiWM9JjLtLFgS7Rh2inaMO0BLtGHaKdow7SEku0Zdop2jDtAS7Rh2inaMO0CBx1v6W/wBTb8BnRtB5Gv8AQnwic04439Lf6m34DOl6DyNf6E+ESUH4QhAIQhAIQhA5dpaLG1AWhaGZdbfYuo+ga/JJts3K+q+yQMlC2cELidOo3bF37d+Bu25C7sc9ueeMzAcBsCa1qmJa0au3dt4idgNj22op0ikKG6NWJQD/AAsTzzOhQKPV8asSy2oUqGU6Zayz8m6exk3NgdUDYTjtOO7MjaXwjsdudSCtLUouO9i3Stc9GaxtwUDKp54JDHsxzudVwyq3fvTJcVhiCyn6pi9ZDA5UqxJBGDmM1cCoR0da8MgG3r2YOCxDOucOwLsdzZOWJzmB816lwbrQCCRbbnmOX1jds1uh1dNmnVbLVd+i67WavUKw5WhwKukCsVYVYTB3Bu/uymoOLrCORF1hB/EWNgzXcO4lbZSOnawVlH3XHW1L/hbBNH2u3A29pmjHml1d4nqae0cvgzXg++NVV3Z3D2ox/tOl6Bpy7hTYvpPZ1x/3BX+86XoGlPn44xPJp9Ixpi/JqtA0uVlBoGl7UeUor8LK2ToixECKE3cGXnJYi4gSJxbi1Wkr6W+wImcDtJY4ztVRzY8jyEtcKJtwh5ynRmx9joxZtudhAGQS5UKT5sEdv+ozAa3/ANT+eKNKSvpWWbCf/wCVB/3jKf8AqaWUrZpCuQRuruywyMZUMg5/vLHDyWYrMX2/RhNodOdow7TN8P8AD3R3YDWmhv8Amr0Yz+sZQe2X3SBgCCCp5gg5BHnBHbLGYmPFi8dow7ROsDMjKjbHKkK2M7SRgNjvx2zL0LZffrK01FypUKqazuyReazZZYTjrcrKRjs6p5c5CWkdow7RVhjDtICXaMO0U7Rh2gJdow7RTtI7tAhcbb+mv9TZ8BnT9B5Gv9CfCJyvjbf013qrPgM6poPI1/oT4RJQfhCEAhCEAkHjfEl0mms1LglK13Nggch28zyk6ReKaBNTS9FmejcYbBwcdvIwMVwzQ6b6bmvi2ktqaxXShTQbi6233IvSCzrDfqLDgJkgKM9ud/EClR2KufyEXAIQhA+WtSfrbfW2/wAjTW8LcJpUboAA1ZD7jo06RF6X7O9w5Duy5bHLo8DPKZPUAdLZnkOmsycZx9Y2Tjvl5XrtOaVRzS7ojIpbSWs+3cxXri8Dv83LPfiaGulpdbNZtg0j2+jP6dsPWfNZWfY65nS9A05ixwM94GfZznSNA8rM7HCGp0lHfieTV6BuyaDTHlMxoGmi0bcpQY0cVXZMEWIgSt43x+jRLm6wBiMqg61jfpXzficD8Zs5atrzFaxrLytwS+LcTr0lLX2nCKP3Yn7KqO8k8hOKcc4vZrbjdcefMIgJK1r6K/8AbJ7z+wEnwm8IbNfaGfqVL5OsHIXu3E97kd/d2DvzTzu+jMh1Fd9/NP8ATVvfXwEIQlq8xJ3CeMX6Q509pRe0p9qs/mh5fuMH8ZBhImsTwkdL4J4aV6kdFcfo156oOQUZjyBRmGA2SMK35daTH4KUo1FVWotV7ukbe2wlbLAcuCgU+bv5ADGJygjPI9k0fg94V2afFdxa2jkAftWVjs5d7L+Hb5vNNLFy2nGrOLerd6Kno1I2JXls7UZmUcgORIHm7gP7xbtE1albED1sHRhlWByCPwiHaajMl2jDtFO0YdoCXaMO0U7SO7QIXGm/prvVWfAZ1nQeRr/Qnwice47Z/T3eqs+AzsOg8jX+hfhEkk/CEIQIQhAIQhAIQhAruO8QfT1B66jc5dVCgWkAE9Zj0aM2AATyU90r9D4RG21FFaGlnWo2LYxItbTfSeSFBmvaQuSQ2T9kS412iW9QrlxghgUd62BHeGUgjkSPyJkXT8BorsWxEYFANo32FARX0YcoTgvsJXceeO+B84gr9Jbdjb9IbdnGNvTHOfwxmXXEuC1kHob9Fv6bUHA1FeTT1DSqrnt8pylDqABdYcf/AJrM9xP1jd81KcSoOnsTRumisbZhXQ1uVAbpF+l5bfuyvI7Ozsmhw1l1sTeKUmPSPb5sg4yp/Ef2m+4RZlEPnVT7RMEOybLwefNNf6F/2mhm47kPDpKPLPv9mz4e0t7+K1aWrpbn2r2DvZj3Ko7zM/pLgqlmICgEknsAAySZieM8UbV29I2Qo5Vr6C/l6R5E/sO4TTyPRk53F0nhWPGfspMW+2Gg4z4fX3ZXTqNNX5+T2kfn9lP2z+cyTsWYsxLMxyzElmY+dieZMl8K0B1FnRgkdVmOFLsQoyQiD7THuE91ug2ZNbGxFUM+U6J68tsC2VknBzjsJ7RO3y2UwMrG3Crp9f5aNrTbxQoSx/4HqNpboThSwPNM5QBmAGcsQCDgZiF4RcQhFRO8oF5pnNn2MrnKhuWCQM5mzuj1Qgwk88HvAZuj5Jndhqz9lQzbQD1sAgnGcd89bgmoBVehbc5IUZQnIUuVYA9VtoJwcGN0epor4SwTgl5fZ0XPCtndWV2uSFIbdtbJBAAOSQRE6vhdldjV43Ya4A8huFBbpGAzywFJk7oEGEttJ4O32MoKBAys2WZBjFZsAYZypIXkDjz9gMjjg95CMKmw5QLzTObDivIzlQx7CcAyN0eqD3AeNvpG73oY5dO8H00/1fh3/nN/VqVtQWIwZGGQR2Gcw1FDVsUcYYdoyrY7+0EiTuB8YOlfnlqGPXXtKn01Hn847/z7dbHwde9VnEt87Rh2gLQwDKQykAgjmCD2EGNO00WZLtI1z4i7GkDUWwIHHLPqLfV2fCZ23QeRr/QvwicG41Z9Rb6t/hM7zoPI1/oX4RJQfhCEAhCEAhCEAhCEAnk9nkD5b1PlbfW2/wAjRuOarytvrbf5GjcrbeaXa4H7VfaBNR4Nv9Sv4bh7GImXl/4OWhajk4Cs5P4DO4/7zWzEa0afSMdyJ5rbwg12EFCnm3Wf9IPIfuR7FPnlDPXtLsXbkzHOPMOwD9gAP2nk6Xo7KxlsCK/GeM+/4cri33W1SNDetb5evpFIIIzsYZ7GRsHawI7cGWd/HFsU1vVa9RqFeWuDXHFotBa0pggEYxt5CUkJuTWJYNPqOP1FUu6Mm8XaixF6TC171rC7xt645E8iPsxC+FRzWxSwspoLDpQKyKSh6qhMjJQdpIHcPNm4THq6mqyTiKdEqPSXevpOjPSbVHSHPXXblsHmMEfjmSm48oZ2Sllax3stzZuBdqraxs6o2qDczc8nsGZRwmU0g1W1HF16JKbKmdFVPs2bDvrtucHO09Ui4gj8MgiPXcdRyzNS3SH6XsIswqjVB87l29YqXODkZlHCRsg1XY43X03TnTt0jbulPS8iHpepujG3q537ue7sAi6PCBUcWik9LnTiwmwbWXTtWwCrs6pbokycnvwOcoYRsqavXOST5yT7Z5CEzQufB3ivRN0Ln6pj1D6Dk/Z/ST7Cfx5aZ2nP2GRg8xNFwbiZdOic5sUcie1k7AfzHIH9j3zRzGFp3oelZWOoslbqLZY8PVbNRVW4yjOoIyRyJ58xG7q63Ng20dTT22A1Pew3Art3bz3c+X4zUZMxxmz6i31b/CZ9C6DyVf6F+ET5t4xb9TZ6t/hM+ktB5Kv9C/CJKD8IQgEIQgEIQgEIQgEqKOMFtR0ZqAqLvWj78sbK13ODXt6q8mwdx+z2DIlvMtxofRb2vqUFlqu1Dh3tKYUIripAdqOw/wAXPHPl1yYHAdXYBbb1h5W3vH+Y0a6VfSX2id+4rRSmoIGi0TIp0xt3UoXc6q9qhtOMAqRuOQc5xy7Zd+L2k+56X3FPyzWnL6zrquqdMTWsV2eHP8PmbpV9JfaJL4fqhteoMObgtzH2dq8v3I9gM+jvF7Sfc9L7mn5YeL2k+56X3FPyzLDwK1tE246PDNdJTj4ezbp8/wAPn3pV9Ie0Q6VfSHtE+gvF7Sfc9L7in5YHwf0n3PS+4p+WWfa+Sq2vnttQoIGRzz3juGYrpV9JfaJ2bwe01Go8podCA9FGor2015CXb8Vvkc2GwdYYByeQxzmcC4Xp76i9ug0Vbi25Cq1VOB0droOsUGThR3SO18ja4b0q+kPaJ496qCSygDmeYn0H4vaT7npfcU/LDxe0n3PS+4p+WT2vkbXz90q+kPaJ50q+kPaJ9BeL2k+56X3FPyw8XtJ9z0vuKfljtfI2vn7pV9JfaIirUKwyCO0jtHcSP7Tt/G+G0VFUp0Wg3lLbCbKK9u2oLleQGCS4Ge7mcHsjXENHSq0PVotARZsxW1Cm1y5XKoAMLtUsxY5AxzAHOR2vkbXF+lX0h7RDpV9Ie0T6C8XtJ9z0vuKflh4vaT7npfcU/LJ7XyNr58F65xuXIAJGR2HOP9jPelX0h7RPoLxe0n3PS+4p+WHi9pPuel9xT8sjtfI2vn3pV9Ie0RLaoIyFWAfd1TkYztJ5/gQCP3n0J4vaT7npfcU/LKThWlottC2aHQhLEtsq20V5VarVrK2EjBJ3qeQGOsOeMxOa1jSYNrmGm4uOrdW4VwcjmpKsO0HPLkZFq4qaWLI6ZKlTuFdilWxkFXBBHId069wXh1Fj21X6LQiyvYepp1VSrg4K7hllBVgH5bsHkJb+L2k+56X3NPyzUZPm7j+u6RLWJrBKNyRa61+zjkiAAeyfTmg8lX+hfhEh+L2k+56X3FPyyyAxyED2EIQCEIQCEIQCEIQCRNdwyq8qba1cp9nOe8gkHHapKqSDyOB5pLhAg28JpaxbGrBdDlSSTz3FxkZ54YkjPYezEnQhAIQhAIQhAg6PhNNJJqrVCSCcZ7gwA7eSje2F7BuPKO1tXU4pUqjv0lgTvbDKbXA/VYuf1CSZnPCLg51OroLI5qTT6wEq7V4sc6bowSrAnO1yO7K57QIGjjWm1C2oLK2DowyrDmCPOJhNLw/Wb6zZXqm1O7QMt3TKKq6krp+l12Lv5sWXU5G1txtXny6sUcG1g6JduoUCrTrV0e09E6uek3Hp1CnsJJVgy8uf2YHR7bAilmICgEknsAAySZ7XYGAZTlSAQfODzBmT8NtBbcTtp1F9R016ItNvRFdQ23Y7dde4EBueOfnkEcN1IvH1eo6UX6Zq7hZ9RXpEpqF9TV7xzJW8bdpy1itnl1Q13FtFTcg+kIHQMMZ3drdTHLuO7BHYQefKJ1HBqLHWx6wbFyFbLggMQzAYPYSBy/ATn/gvpdRbpNLZTXq1U0aU3M92/p3+l6dxZXmwnAqW8ns6rquDjCydVwu/T6fpc3Vsatf9IZtQyDDahGpXcz7aya9wVhjbntWB0eNUXrYCUYMAzLkcxuUlWH7EEftMp4E2b31/RLbXWL0WpbLOm2n6LUSAQ7ADc2dueWe7slD0L2VaapKtVZaOGMgFV3RdHqldUL2ddesLA/W54w3ngdKqvVywVgSjbXHerYDYPmOGU/kRHJQcIVv+Iakk7lGn0ddhH2TqFN7WYHcdllGfwK+aX8AkHT8IprZnSpVZ23MRnmdxfz8gWJYgciST3ydCBD4dwurTAimtawcZxk8h9lRnsUZOFHId0mQhAIQhAIQhAIQhAIQhAIQhAIQhAIQhAIQhAIQhAIQhAIQhAIQhATWgUBVAVQMAAAADzAd09ZQQQQCDyIPMEHtBnkICaKFrULWioo7AoCgfkBPVqUHIVQ3nAAPM5PP855CApVAzgAZOTjlk+cxUIQCEIQCEIQCEIQCEIQCEIQ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6" descr="data:image/jpeg;base64,/9j/4AAQSkZJRgABAQAAAQABAAD/2wCEAAkGBxQPDxQQEBAQEA8WFBQWFBYXFBAQFBUVFRQWFhQVFBQYHCogGBolGxUUITEhJikrLi4uGB8zODMsNygtLisBCgoKDg0OGxAQGiwfHyQsLC4sLjA1LywtLCwsMSwsLCwwLDQrLCwsMCwsLCwsLCw0LCwsLDQsLCwsLCwsLCwsLv/AABEIAMIBAwMBIgACEQEDEQH/xAAcAAABBQEBAQAAAAAAAAAAAAAAAgMEBQYHAQj/xABFEAACAgECAgQKCQIEBQQDAAABAgADEQQSBSETIjFBBhYzUVJzkZOy0hQjMlRhcXKBsyTBQlNisRVjkqHCB4PR4kNkgv/EABoBAQACAwEAAAAAAAAAAAAAAAABBQIEBgP/xAAwEQEAAgAEAggFBAMAAAAAAAAAAQIDBBESIWEFExQiMTJRcUGBscHhIzORoUJi8P/aAAwDAQACEQMRAD8A7jCEIBCEIGW1vFNUr2irorgGRV2oFFbNeiBN9lgW1+jZ2K5XBUD/ABCJ0nHrXZWDJsWyqm1DXtsZ7LWqcghyFCMvduB2Nz7CLkcA0oLn6Lp82buk+qr6+5t7b+XWy3Pn3848nC6FatxRSHrXbWwrQGtcEbUOOqME8h5zAp7PDzhykq2uoDAkEZPIg4I7J7X4d8PYhV1tLMewDcSfyAHOfPuq8rZ623+RpK4FZt1enb/nIP8AqOz/AMpqXzM114Lqeiq9V1m74avoIeFOlPZcT/7d3yxXjNpv8xvdX/LKjQPLpDylNPT1onTZH8/hWTg8yPGXTf5je6v+WHjLpv8AMb3V/wAkfEb1mqFKbyGbmqhVG5mLEAAD9/2GTNjD6Xtf/D+2M4ZHjLpv8xvdX/JBfCbTHOLGOOR+qv5HGcHq+YiRKPCBXLgU6jqWilztrIWwhSF5Pz+2vMZAz+BivB7jlerd2qUqm963LK1bG2s9UAMBuymTy7AB291hg5m150mujCa6JXjHp/Tf3V/yQ8Y9P6b+6v8AkltCbjFU+Men9N/dX/JDxj0/pv7q/wCSW0IFT4x6f0391f8AJDxj0/pv7q/5JbQgVPjHp/Tf3V/yQ8Y9P6b+6v8AkltCBU+Men9N/dX/ACQ8Y9P6b+6v+SW0IFT4x6f0391f8kPGPT+m/ur/AJJbTwmBVeMmn/zH91f8k88ZNN/mN7q/5JYu0Yd4EOzwp0qgs1xVQCSTXcAAOZJJXkJcKcjI7Jm/CU50WpH/AOvd/G0v9E2akP8AoX4RAehCEAhCEAhCEAhCEAhCeQPlvU+Vt9bb/I0NK+22tvNZWfY6n+0NV5Wz1tv8jRmxsAnzDPslbbzS7Oka4ER/r9nd9C0vqDymZ4bZkA+cA+2aLSHlOPxY0lzMpQiNRaEXcyswHcqtY2ezkqgnvihFibOBLzlR+BVDLpAbUdL3tuutV1IK2W2NZt5jmFDKoI5dWXN1GE+rRN64KAjA3KML2dnLl+EdEWJcUxJmdzzmD1VgZQykMpAII5gg8wQYuRNCcbq+oNpyqryIRuwsO7rBx+0ly/pbdWJeQhCEyBCEIBCEIBCEIBGnaKYxl2gIdow7RTtGHaBXeETf0eo9Rd/G00Og8jX+hPhEzXhCf6PUeot/jaaXQeRr/QnwiBIhCEAhCEAhCR+IaroamsO3qjPWYVr5huc8lH4wJEJntRq9ZUymy3h/XYKlOL0ZnOTtW/cdxx39H3E8pf1MSoJG0kAkZBwccxkcjAzep4vqFuetTp2G9EDBLCtLWXIla2NuxY5rYsVG3BCjsYGN6Pj9ztkinZXclFoCvusdtQ9HSVnd1FyqtghuW4Z5ZlwvAdMN/wDT1fWFi/VGGLPvYkect1s+fnHK+D0KyOtFQetQtZCKCgGQApxy+03/AFHzmB8z6hwbbQDki23PvGjbjIP5R3VeVs9bb/I0blbbzS7XA16quvpDsHg/bupqbz1ofaomr0LcphfA6zOko9Wo/wCkY/tNpoGnK5qul5jm5m8aTosxFCIEWJGDLyksRYjYixLbBl5ybsbY6v1ACQjk8jg5CBT595UY/wBRk6RLk3KRy/cBhnuOD2847o7t6A5UtzDbckb1O1wM+ZgR+0usnfWs19HnY9CEJusRCEIBCEIBPGMDG3aAl2kd2i3aR3aAl2jLmeu0ZdpCVd4Qt/Saj1Fv8bTVaDyNf6E+ETI+EDf0mo9Rb/G012g8jX+hPhElCRCEIBCEIBInFn20WHajjYcq+4owIwQ+1WO3HbyMlwgYHgCfRrPpFlvDnp5LU51llz0UEDNNJavBGRnHInkCTgTd1OGUMM4IBGQVOCMjIPMH8DMtpON6V9UxXRFXFqVfSOjoG7e19avkHfs6Sh05jOSDjBzNZAJ5PYQPlrUn6231tv8AI0bjmq8rZ623+Ro3K2/ml2uB+1X2h0XwGtzpK/wNg9ljAf8AbE3Wgac68ArP6cj0bXHt2t/5Tf6Bpzeer+pb3c7jxpe0c5XqxYjdZ5RwTUwZa0liLEbEWJbYMsJLjenfbYUJUbhvVQMNyIFhPn5snP8A1RwRjVPsHSbgoTmxIz1P8f4jlz5eYSyy99l4lhPgnwgIS5eYhCEAhCJYwPGaMO0U7Rh2gJdow7RTtGHaEku0Ydop2jDtIEDwgb+kv9Tb/G02Wg8jX+hPhExHHz/SX+pt+BpuNB5Gv9CfCJKD8IQgEIQgEIRFz7VLBWYgE7RjccdwyQM/vA51wK7SrxA7xo21bam0ArryefS27SNH9hbQHbOBncXOcsSekTCaS7U6m+lrk1q1jUlhW1WioCBXdVL2bi5XGDgDLZAzgnO7gUOu4xcj3omn3NX9G6MAl2cXWMjOyjGAoUnGewdo7mNN4Qu7KwFbVK9VVvJ0fpbbDUQqk9XY+AQc563mGbrVcNqt3dIgbcEDHJB+rYtWQwOQVYkgjmDGq+CUK6OtQDIAFOW7ixBYZwzAu5ycnLHnzMD5p1LA22gEEi23PvGiI5qvK2ett/kaNytv5pdrga9VXX0hsPAF+paP+aD7a0H/AIzoegacz8BbOvav4Vn4x/8AEvuAaVxTXeopqKVu24Gxms6jAC0AfZyQx7T1eUpc5hxa9pmdPD6KLNR+rb3dN055R4TB6Xwht6ML0o8pta3Ok2gGrcqrbnoySQe0A45YyQZPTwicI3SWVK5p07VdnXZ7bUdk9IbVQ8s4zNGmVvWfg05q2AihMNq+L2dKLBcj2p9MP0faM1mtXVNwXrEYAJz25G3ElHjThtg1lb0bqt2rC07a96XMUJH1ec11YJ7OlGeeJY4WHMMJq2QgRMBqvCm1aA4vUutdr8lprS3bfaicnO5gVrHVQZHeeYlvpeMO2q2fSK3P0myo0BU3LUqMwsJ+1kELz+zg47ec3NksZrLT6CzKlS4d0O1zjbzwCMjz7WU8uXOSpCWzZauWwH6qrjtcBmzu/SG7fREmy3wL76RLxkQhCeyHhMadop2jDtAS7Rh2inaMO0BLtGHaKdow7SEku0Zdop2jDtAr+PN/S3+pt+BpvdB5Gv8AQnwic+4639Lf6m34DOg6DyNf6E+ESUH4QhAIQhAIQhA5fwfhekbXrfXqOHHUjVW79xRdWGr1GoO0ISSXZbChz/hRGHcB1Cc+0Dan/iLVstu/p0cnbR0IqD6nfg9u01NpsAdbfgnsadBgE8ns8gfLepP1tvrbf5Glg3AbuiS5E6Stq95YFBt5kMpBOcjHm75X6nytnrbf5Gmt0OiIprVqyK+hY2UHSObLXw56QXlMLnqkEuNu3GPPX6a2l1/WTTCpMekfRWeBj4vceesH/pb/AO06Rw9uycu8E3xqh+Nb/wC6H+xnS+HtKTpCO/8AJV56NMa3/fBp9CBjGBjzYGPZJ+0eYfhKzQN2S0Ep9ZizQkpVGc4GfPGdVoUtQK25QDuBR3qYHnzDIQe8x8RQljgWl5yb0mjSpFRFwqggZyx58ySx5kkkkk8zmK02kWvdtGNzMx7zljk8/NnujoipZVngwk1qFJXqsVYYIIG7sIJGO/IGP3kmi0OqupyrAEHzgjIjcRonwWrLFmB3cxjCuWKjPeAQw/YfnN/JX4zVjZLiWM9JjLtLFgS7Rh2inaMO0BLtGHaKdow7SEku0Zdop2jDtAS7Rh2inaMO0CBx1v6W/wBTb8BnRtB5Gv8AQnwic04439Lf6m34DOl6DyNf6E+ESUH4QhAIQhAIQhA5dpaLG1AWhaGZdbfYuo+ga/JJts3K+q+yQMlC2cELidOo3bF37d+Bu25C7sc9ueeMzAcBsCa1qmJa0au3dt4idgNj22op0ikKG6NWJQD/AAsTzzOhQKPV8asSy2oUqGU6Zayz8m6exk3NgdUDYTjtOO7MjaXwjsdudSCtLUouO9i3Stc9GaxtwUDKp54JDHsxzudVwyq3fvTJcVhiCyn6pi9ZDA5UqxJBGDmM1cCoR0da8MgG3r2YOCxDOucOwLsdzZOWJzmB816lwbrQCCRbbnmOX1jds1uh1dNmnVbLVd+i67WavUKw5WhwKukCsVYVYTB3Bu/uymoOLrCORF1hB/EWNgzXcO4lbZSOnawVlH3XHW1L/hbBNH2u3A29pmjHml1d4nqae0cvgzXg++NVV3Z3D2ox/tOl6Bpy7hTYvpPZ1x/3BX+86XoGlPn44xPJp9Ixpi/JqtA0uVlBoGl7UeUor8LK2ToixECKE3cGXnJYi4gSJxbi1Wkr6W+wImcDtJY4ztVRzY8jyEtcKJtwh5ynRmx9joxZtudhAGQS5UKT5sEdv+ozAa3/ANT+eKNKSvpWWbCf/wCVB/3jKf8AqaWUrZpCuQRuruywyMZUMg5/vLHDyWYrMX2/RhNodOdow7TN8P8AD3R3YDWmhv8Amr0Yz+sZQe2X3SBgCCCp5gg5BHnBHbLGYmPFi8dow7ROsDMjKjbHKkK2M7SRgNjvx2zL0LZffrK01FypUKqazuyReazZZYTjrcrKRjs6p5c5CWkdow7RVhjDtICXaMO0U7Rh2gJdow7RTtI7tAhcbb+mv9TZ8BnT9B5Gv9CfCJyvjbf013qrPgM6poPI1/oT4RJQfhCEAhCEAkHjfEl0mms1LglK13Nggch28zyk6ReKaBNTS9FmejcYbBwcdvIwMVwzQ6b6bmvi2ktqaxXShTQbi6233IvSCzrDfqLDgJkgKM9ud/EClR2KufyEXAIQhA+WtSfrbfW2/wAjTW8LcJpUboAA1ZD7jo06RF6X7O9w5Duy5bHLo8DPKZPUAdLZnkOmsycZx9Y2Tjvl5XrtOaVRzS7ojIpbSWs+3cxXri8Dv83LPfiaGulpdbNZtg0j2+jP6dsPWfNZWfY65nS9A05ixwM94GfZznSNA8rM7HCGp0lHfieTV6BuyaDTHlMxoGmi0bcpQY0cVXZMEWIgSt43x+jRLm6wBiMqg61jfpXzficD8Zs5atrzFaxrLytwS+LcTr0lLX2nCKP3Yn7KqO8k8hOKcc4vZrbjdcefMIgJK1r6K/8AbJ7z+wEnwm8IbNfaGfqVL5OsHIXu3E97kd/d2DvzTzu+jMh1Fd9/NP8ATVvfXwEIQlq8xJ3CeMX6Q509pRe0p9qs/mh5fuMH8ZBhImsTwkdL4J4aV6kdFcfo156oOQUZjyBRmGA2SMK35daTH4KUo1FVWotV7ukbe2wlbLAcuCgU+bv5ADGJygjPI9k0fg94V2afFdxa2jkAftWVjs5d7L+Hb5vNNLFy2nGrOLerd6Kno1I2JXls7UZmUcgORIHm7gP7xbtE1albED1sHRhlWByCPwiHaajMl2jDtFO0YdoCXaMO0U7SO7QIXGm/prvVWfAZ1nQeRr/Qnwice47Z/T3eqs+AzsOg8jX+hfhEkk/CEIQIQhAIQhAIQhAruO8QfT1B66jc5dVCgWkAE9Zj0aM2AATyU90r9D4RG21FFaGlnWo2LYxItbTfSeSFBmvaQuSQ2T9kS412iW9QrlxghgUd62BHeGUgjkSPyJkXT8BorsWxEYFANo32FARX0YcoTgvsJXceeO+B84gr9Jbdjb9IbdnGNvTHOfwxmXXEuC1kHob9Fv6bUHA1FeTT1DSqrnt8pylDqABdYcf/AJrM9xP1jd81KcSoOnsTRumisbZhXQ1uVAbpF+l5bfuyvI7Ozsmhw1l1sTeKUmPSPb5sg4yp/Ef2m+4RZlEPnVT7RMEOybLwefNNf6F/2mhm47kPDpKPLPv9mz4e0t7+K1aWrpbn2r2DvZj3Ko7zM/pLgqlmICgEknsAAySZieM8UbV29I2Qo5Vr6C/l6R5E/sO4TTyPRk53F0nhWPGfspMW+2Gg4z4fX3ZXTqNNX5+T2kfn9lP2z+cyTsWYsxLMxyzElmY+dieZMl8K0B1FnRgkdVmOFLsQoyQiD7THuE91ug2ZNbGxFUM+U6J68tsC2VknBzjsJ7RO3y2UwMrG3Crp9f5aNrTbxQoSx/4HqNpboThSwPNM5QBmAGcsQCDgZiF4RcQhFRO8oF5pnNn2MrnKhuWCQM5mzuj1Qgwk88HvAZuj5Jndhqz9lQzbQD1sAgnGcd89bgmoBVehbc5IUZQnIUuVYA9VtoJwcGN0epor4SwTgl5fZ0XPCtndWV2uSFIbdtbJBAAOSQRE6vhdldjV43Ya4A8huFBbpGAzywFJk7oEGEttJ4O32MoKBAys2WZBjFZsAYZypIXkDjz9gMjjg95CMKmw5QLzTObDivIzlQx7CcAyN0eqD3AeNvpG73oY5dO8H00/1fh3/nN/VqVtQWIwZGGQR2Gcw1FDVsUcYYdoyrY7+0EiTuB8YOlfnlqGPXXtKn01Hn847/z7dbHwde9VnEt87Rh2gLQwDKQykAgjmCD2EGNO00WZLtI1z4i7GkDUWwIHHLPqLfV2fCZ23QeRr/QvwicG41Z9Rb6t/hM7zoPI1/oX4RJQfhCEAhCEAhCEAhCEAnk9nkD5b1PlbfW2/wAjRuOarytvrbf5GjcrbeaXa4H7VfaBNR4Nv9Sv4bh7GImXl/4OWhajk4Cs5P4DO4/7zWzEa0afSMdyJ5rbwg12EFCnm3Wf9IPIfuR7FPnlDPXtLsXbkzHOPMOwD9gAP2nk6Xo7KxlsCK/GeM+/4cri33W1SNDetb5evpFIIIzsYZ7GRsHawI7cGWd/HFsU1vVa9RqFeWuDXHFotBa0pggEYxt5CUkJuTWJYNPqOP1FUu6Mm8XaixF6TC171rC7xt645E8iPsxC+FRzWxSwspoLDpQKyKSh6qhMjJQdpIHcPNm4THq6mqyTiKdEqPSXevpOjPSbVHSHPXXblsHmMEfjmSm48oZ2Sllax3stzZuBdqraxs6o2qDczc8nsGZRwmU0g1W1HF16JKbKmdFVPs2bDvrtucHO09Ui4gj8MgiPXcdRyzNS3SH6XsIswqjVB87l29YqXODkZlHCRsg1XY43X03TnTt0jbulPS8iHpepujG3q537ue7sAi6PCBUcWik9LnTiwmwbWXTtWwCrs6pbokycnvwOcoYRsqavXOST5yT7Z5CEzQufB3ivRN0Ln6pj1D6Dk/Z/ST7Cfx5aZ2nP2GRg8xNFwbiZdOic5sUcie1k7AfzHIH9j3zRzGFp3oelZWOoslbqLZY8PVbNRVW4yjOoIyRyJ58xG7q63Ng20dTT22A1Pew3Art3bz3c+X4zUZMxxmz6i31b/CZ9C6DyVf6F+ET5t4xb9TZ6t/hM+ktB5Kv9C/CJKD8IQgEIQgEIQgEIQgEqKOMFtR0ZqAqLvWj78sbK13ODXt6q8mwdx+z2DIlvMtxofRb2vqUFlqu1Dh3tKYUIripAdqOw/wAXPHPl1yYHAdXYBbb1h5W3vH+Y0a6VfSX2id+4rRSmoIGi0TIp0xt3UoXc6q9qhtOMAqRuOQc5xy7Zd+L2k+56X3FPyzWnL6zrquqdMTWsV2eHP8PmbpV9JfaJL4fqhteoMObgtzH2dq8v3I9gM+jvF7Sfc9L7mn5YeL2k+56X3FPyzLDwK1tE246PDNdJTj4ezbp8/wAPn3pV9Ie0Q6VfSHtE+gvF7Sfc9L7in5YHwf0n3PS+4p+WWfa+Sq2vnttQoIGRzz3juGYrpV9JfaJ2bwe01Go8podCA9FGor2015CXb8Vvkc2GwdYYByeQxzmcC4Xp76i9ug0Vbi25Cq1VOB0droOsUGThR3SO18ja4b0q+kPaJ496qCSygDmeYn0H4vaT7npfcU/LDxe0n3PS+4p+WT2vkbXz90q+kPaJ50q+kPaJ9BeL2k+56X3FPyw8XtJ9z0vuKfljtfI2vn7pV9JfaIirUKwyCO0jtHcSP7Tt/G+G0VFUp0Wg3lLbCbKK9u2oLleQGCS4Ge7mcHsjXENHSq0PVotARZsxW1Cm1y5XKoAMLtUsxY5AxzAHOR2vkbXF+lX0h7RDpV9Ie0T6C8XtJ9z0vuKflh4vaT7npfcU/LJ7XyNr58F65xuXIAJGR2HOP9jPelX0h7RPoLxe0n3PS+4p+WHi9pPuel9xT8sjtfI2vn3pV9Ie0RLaoIyFWAfd1TkYztJ5/gQCP3n0J4vaT7npfcU/LKThWlottC2aHQhLEtsq20V5VarVrK2EjBJ3qeQGOsOeMxOa1jSYNrmGm4uOrdW4VwcjmpKsO0HPLkZFq4qaWLI6ZKlTuFdilWxkFXBBHId069wXh1Fj21X6LQiyvYepp1VSrg4K7hllBVgH5bsHkJb+L2k+56X3NPyzUZPm7j+u6RLWJrBKNyRa61+zjkiAAeyfTmg8lX+hfhEh+L2k+56X3FPyyyAxyED2EIQCEIQCEIQCEIQCRNdwyq8qba1cp9nOe8gkHHapKqSDyOB5pLhAg28JpaxbGrBdDlSSTz3FxkZ54YkjPYezEnQhAIQhAIQhAg6PhNNJJqrVCSCcZ7gwA7eSje2F7BuPKO1tXU4pUqjv0lgTvbDKbXA/VYuf1CSZnPCLg51OroLI5qTT6wEq7V4sc6bowSrAnO1yO7K57QIGjjWm1C2oLK2DowyrDmCPOJhNLw/Wb6zZXqm1O7QMt3TKKq6krp+l12Lv5sWXU5G1txtXny6sUcG1g6JduoUCrTrV0e09E6uek3Hp1CnsJJVgy8uf2YHR7bAilmICgEknsAAySZ7XYGAZTlSAQfODzBmT8NtBbcTtp1F9R016ItNvRFdQ23Y7dde4EBueOfnkEcN1IvH1eo6UX6Zq7hZ9RXpEpqF9TV7xzJW8bdpy1itnl1Q13FtFTcg+kIHQMMZ3drdTHLuO7BHYQefKJ1HBqLHWx6wbFyFbLggMQzAYPYSBy/ATn/gvpdRbpNLZTXq1U0aU3M92/p3+l6dxZXmwnAqW8ns6rquDjCydVwu/T6fpc3Vsatf9IZtQyDDahGpXcz7aya9wVhjbntWB0eNUXrYCUYMAzLkcxuUlWH7EEftMp4E2b31/RLbXWL0WpbLOm2n6LUSAQ7ADc2dueWe7slD0L2VaapKtVZaOGMgFV3RdHqldUL2ddesLA/W54w3ngdKqvVywVgSjbXHerYDYPmOGU/kRHJQcIVv+Iakk7lGn0ddhH2TqFN7WYHcdllGfwK+aX8AkHT8IprZnSpVZ23MRnmdxfz8gWJYgciST3ydCBD4dwurTAimtawcZxk8h9lRnsUZOFHId0mQhAIQhAIQhAIQhAIQhAIQhAIQhAIQhAIQhAIQhAIQhAIQhAIQhATWgUBVAVQMAAAADzAd09ZQQQQCDyIPMEHtBnkICaKFrULWioo7AoCgfkBPVqUHIVQ3nAAPM5PP855CApVAzgAZOTjlk+cxUIQCEIQCEIQCEIQCEIQCEIQ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8" descr="data:image/jpeg;base64,/9j/4AAQSkZJRgABAQAAAQABAAD/2wCEAAkGBxQPDxQQEBAQEA8WFBQWFBYXFBAQFBUVFRQWFhQVFBQYHCogGBolGxUUITEhJikrLi4uGB8zODMsNygtLisBCgoKDg0OGxAQGiwfHyQsLC4sLjA1LywtLCwsMSwsLCwwLDQrLCwsMCwsLCwsLCw0LCwsLDQsLCwsLCwsLCwsLv/AABEIAMIBAwMBIgACEQEDEQH/xAAcAAABBQEBAQAAAAAAAAAAAAAAAgMEBQYHAQj/xABFEAACAgECAgQKCQIEBQQDAAABAgADEQQSBSETIjFBBhYzUVJzkZOy0hQjMlRhcXKBsyTBQlNisRVjkqHCB4PR4kNkgv/EABoBAQACAwEAAAAAAAAAAAAAAAABBQIEBgP/xAAwEQEAAgAEAggFBAMAAAAAAAAAAQIDBBESIWEFExQiMTJRcUGBscHhIzORoUJi8P/aAAwDAQACEQMRAD8A7jCEIBCEIGW1vFNUr2irorgGRV2oFFbNeiBN9lgW1+jZ2K5XBUD/ABCJ0nHrXZWDJsWyqm1DXtsZ7LWqcghyFCMvduB2Nz7CLkcA0oLn6Lp82buk+qr6+5t7b+XWy3Pn3848nC6FatxRSHrXbWwrQGtcEbUOOqME8h5zAp7PDzhykq2uoDAkEZPIg4I7J7X4d8PYhV1tLMewDcSfyAHOfPuq8rZ623+RpK4FZt1enb/nIP8AqOz/AMpqXzM114Lqeiq9V1m74avoIeFOlPZcT/7d3yxXjNpv8xvdX/LKjQPLpDylNPT1onTZH8/hWTg8yPGXTf5je6v+WHjLpv8AMb3V/wAkfEb1mqFKbyGbmqhVG5mLEAAD9/2GTNjD6Xtf/D+2M4ZHjLpv8xvdX/JBfCbTHOLGOOR+qv5HGcHq+YiRKPCBXLgU6jqWilztrIWwhSF5Pz+2vMZAz+BivB7jlerd2qUqm963LK1bG2s9UAMBuymTy7AB291hg5m150mujCa6JXjHp/Tf3V/yQ8Y9P6b+6v8AkltCbjFU+Men9N/dX/JDxj0/pv7q/wCSW0IFT4x6f0391f8AJDxj0/pv7q/5JbQgVPjHp/Tf3V/yQ8Y9P6b+6v8AkltCBU+Men9N/dX/ACQ8Y9P6b+6v+SW0IFT4x6f0391f8kPGPT+m/ur/AJJbTwmBVeMmn/zH91f8k88ZNN/mN7q/5JYu0Yd4EOzwp0qgs1xVQCSTXcAAOZJJXkJcKcjI7Jm/CU50WpH/AOvd/G0v9E2akP8AoX4RAehCEAhCEAhCEAhCEAhCeQPlvU+Vt9bb/I0NK+22tvNZWfY6n+0NV5Wz1tv8jRmxsAnzDPslbbzS7Oka4ER/r9nd9C0vqDymZ4bZkA+cA+2aLSHlOPxY0lzMpQiNRaEXcyswHcqtY2ezkqgnvihFibOBLzlR+BVDLpAbUdL3tuutV1IK2W2NZt5jmFDKoI5dWXN1GE+rRN64KAjA3KML2dnLl+EdEWJcUxJmdzzmD1VgZQykMpAII5gg8wQYuRNCcbq+oNpyqryIRuwsO7rBx+0ly/pbdWJeQhCEyBCEIBCEIBCEIBGnaKYxl2gIdow7RTtGHaBXeETf0eo9Rd/G00Og8jX+hPhEzXhCf6PUeot/jaaXQeRr/QnwiBIhCEAhCEAhCR+IaroamsO3qjPWYVr5huc8lH4wJEJntRq9ZUymy3h/XYKlOL0ZnOTtW/cdxx39H3E8pf1MSoJG0kAkZBwccxkcjAzep4vqFuetTp2G9EDBLCtLWXIla2NuxY5rYsVG3BCjsYGN6Pj9ztkinZXclFoCvusdtQ9HSVnd1FyqtghuW4Z5ZlwvAdMN/wDT1fWFi/VGGLPvYkect1s+fnHK+D0KyOtFQetQtZCKCgGQApxy+03/AFHzmB8z6hwbbQDki23PvGjbjIP5R3VeVs9bb/I0blbbzS7XA16quvpDsHg/bupqbz1ofaomr0LcphfA6zOko9Wo/wCkY/tNpoGnK5qul5jm5m8aTosxFCIEWJGDLyksRYjYixLbBl5ybsbY6v1ACQjk8jg5CBT595UY/wBRk6RLk3KRy/cBhnuOD2847o7t6A5UtzDbckb1O1wM+ZgR+0usnfWs19HnY9CEJusRCEIBCEIBPGMDG3aAl2kd2i3aR3aAl2jLmeu0ZdpCVd4Qt/Saj1Fv8bTVaDyNf6E+ETI+EDf0mo9Rb/G012g8jX+hPhElCRCEIBCEIBInFn20WHajjYcq+4owIwQ+1WO3HbyMlwgYHgCfRrPpFlvDnp5LU51llz0UEDNNJavBGRnHInkCTgTd1OGUMM4IBGQVOCMjIPMH8DMtpON6V9UxXRFXFqVfSOjoG7e19avkHfs6Sh05jOSDjBzNZAJ5PYQPlrUn6231tv8AI0bjmq8rZ623+Ro3K2/ml2uB+1X2h0XwGtzpK/wNg9ljAf8AbE3Wgac68ArP6cj0bXHt2t/5Tf6Bpzeer+pb3c7jxpe0c5XqxYjdZ5RwTUwZa0liLEbEWJbYMsJLjenfbYUJUbhvVQMNyIFhPn5snP8A1RwRjVPsHSbgoTmxIz1P8f4jlz5eYSyy99l4lhPgnwgIS5eYhCEAhCJYwPGaMO0U7Rh2gJdow7RTtGHaEku0Ydop2jDtIEDwgb+kv9Tb/G02Wg8jX+hPhExHHz/SX+pt+BpuNB5Gv9CfCJKD8IQgEIQgEIRFz7VLBWYgE7RjccdwyQM/vA51wK7SrxA7xo21bam0ArryefS27SNH9hbQHbOBncXOcsSekTCaS7U6m+lrk1q1jUlhW1WioCBXdVL2bi5XGDgDLZAzgnO7gUOu4xcj3omn3NX9G6MAl2cXWMjOyjGAoUnGewdo7mNN4Qu7KwFbVK9VVvJ0fpbbDUQqk9XY+AQc563mGbrVcNqt3dIgbcEDHJB+rYtWQwOQVYkgjmDGq+CUK6OtQDIAFOW7ixBYZwzAu5ycnLHnzMD5p1LA22gEEi23PvGiI5qvK2ett/kaNytv5pdrga9VXX0hsPAF+paP+aD7a0H/AIzoegacz8BbOvav4Vn4x/8AEvuAaVxTXeopqKVu24Gxms6jAC0AfZyQx7T1eUpc5hxa9pmdPD6KLNR+rb3dN055R4TB6Xwht6ML0o8pta3Ok2gGrcqrbnoySQe0A45YyQZPTwicI3SWVK5p07VdnXZ7bUdk9IbVQ8s4zNGmVvWfg05q2AihMNq+L2dKLBcj2p9MP0faM1mtXVNwXrEYAJz25G3ElHjThtg1lb0bqt2rC07a96XMUJH1ec11YJ7OlGeeJY4WHMMJq2QgRMBqvCm1aA4vUutdr8lprS3bfaicnO5gVrHVQZHeeYlvpeMO2q2fSK3P0myo0BU3LUqMwsJ+1kELz+zg47ec3NksZrLT6CzKlS4d0O1zjbzwCMjz7WU8uXOSpCWzZauWwH6qrjtcBmzu/SG7fREmy3wL76RLxkQhCeyHhMadop2jDtAS7Rh2inaMO0BLtGHaKdow7SEku0Zdop2jDtAr+PN/S3+pt+BpvdB5Gv8AQnwic+4639Lf6m34DOg6DyNf6E+ESUH4QhAIQhAIQhA5fwfhekbXrfXqOHHUjVW79xRdWGr1GoO0ISSXZbChz/hRGHcB1Cc+0Dan/iLVstu/p0cnbR0IqD6nfg9u01NpsAdbfgnsadBgE8ns8gfLepP1tvrbf5Glg3AbuiS5E6Stq95YFBt5kMpBOcjHm75X6nytnrbf5Gmt0OiIprVqyK+hY2UHSObLXw56QXlMLnqkEuNu3GPPX6a2l1/WTTCpMekfRWeBj4vceesH/pb/AO06Rw9uycu8E3xqh+Nb/wC6H+xnS+HtKTpCO/8AJV56NMa3/fBp9CBjGBjzYGPZJ+0eYfhKzQN2S0Ep9ZizQkpVGc4GfPGdVoUtQK25QDuBR3qYHnzDIQe8x8RQljgWl5yb0mjSpFRFwqggZyx58ySx5kkkkk8zmK02kWvdtGNzMx7zljk8/NnujoipZVngwk1qFJXqsVYYIIG7sIJGO/IGP3kmi0OqupyrAEHzgjIjcRonwWrLFmB3cxjCuWKjPeAQw/YfnN/JX4zVjZLiWM9JjLtLFgS7Rh2inaMO0BLtGHaKdow7SEku0Zdop2jDtAS7Rh2inaMO0CBx1v6W/wBTb8BnRtB5Gv8AQnwic04439Lf6m34DOl6DyNf6E+ESUH4QhAIQhAIQhA5dpaLG1AWhaGZdbfYuo+ga/JJts3K+q+yQMlC2cELidOo3bF37d+Bu25C7sc9ueeMzAcBsCa1qmJa0au3dt4idgNj22op0ikKG6NWJQD/AAsTzzOhQKPV8asSy2oUqGU6Zayz8m6exk3NgdUDYTjtOO7MjaXwjsdudSCtLUouO9i3Stc9GaxtwUDKp54JDHsxzudVwyq3fvTJcVhiCyn6pi9ZDA5UqxJBGDmM1cCoR0da8MgG3r2YOCxDOucOwLsdzZOWJzmB816lwbrQCCRbbnmOX1jds1uh1dNmnVbLVd+i67WavUKw5WhwKukCsVYVYTB3Bu/uymoOLrCORF1hB/EWNgzXcO4lbZSOnawVlH3XHW1L/hbBNH2u3A29pmjHml1d4nqae0cvgzXg++NVV3Z3D2ox/tOl6Bpy7hTYvpPZ1x/3BX+86XoGlPn44xPJp9Ixpi/JqtA0uVlBoGl7UeUor8LK2ToixECKE3cGXnJYi4gSJxbi1Wkr6W+wImcDtJY4ztVRzY8jyEtcKJtwh5ynRmx9joxZtudhAGQS5UKT5sEdv+ozAa3/ANT+eKNKSvpWWbCf/wCVB/3jKf8AqaWUrZpCuQRuruywyMZUMg5/vLHDyWYrMX2/RhNodOdow7TN8P8AD3R3YDWmhv8Amr0Yz+sZQe2X3SBgCCCp5gg5BHnBHbLGYmPFi8dow7ROsDMjKjbHKkK2M7SRgNjvx2zL0LZffrK01FypUKqazuyReazZZYTjrcrKRjs6p5c5CWkdow7RVhjDtICXaMO0U7Rh2gJdow7RTtI7tAhcbb+mv9TZ8BnT9B5Gv9CfCJyvjbf013qrPgM6poPI1/oT4RJQfhCEAhCEAkHjfEl0mms1LglK13Nggch28zyk6ReKaBNTS9FmejcYbBwcdvIwMVwzQ6b6bmvi2ktqaxXShTQbi6233IvSCzrDfqLDgJkgKM9ud/EClR2KufyEXAIQhA+WtSfrbfW2/wAjTW8LcJpUboAA1ZD7jo06RF6X7O9w5Duy5bHLo8DPKZPUAdLZnkOmsycZx9Y2Tjvl5XrtOaVRzS7ojIpbSWs+3cxXri8Dv83LPfiaGulpdbNZtg0j2+jP6dsPWfNZWfY65nS9A05ixwM94GfZznSNA8rM7HCGp0lHfieTV6BuyaDTHlMxoGmi0bcpQY0cVXZMEWIgSt43x+jRLm6wBiMqg61jfpXzficD8Zs5atrzFaxrLytwS+LcTr0lLX2nCKP3Yn7KqO8k8hOKcc4vZrbjdcefMIgJK1r6K/8AbJ7z+wEnwm8IbNfaGfqVL5OsHIXu3E97kd/d2DvzTzu+jMh1Fd9/NP8ATVvfXwEIQlq8xJ3CeMX6Q509pRe0p9qs/mh5fuMH8ZBhImsTwkdL4J4aV6kdFcfo156oOQUZjyBRmGA2SMK35daTH4KUo1FVWotV7ukbe2wlbLAcuCgU+bv5ADGJygjPI9k0fg94V2afFdxa2jkAftWVjs5d7L+Hb5vNNLFy2nGrOLerd6Kno1I2JXls7UZmUcgORIHm7gP7xbtE1albED1sHRhlWByCPwiHaajMl2jDtFO0YdoCXaMO0U7SO7QIXGm/prvVWfAZ1nQeRr/Qnwice47Z/T3eqs+AzsOg8jX+hfhEkk/CEIQIQhAIQhAIQhAruO8QfT1B66jc5dVCgWkAE9Zj0aM2AATyU90r9D4RG21FFaGlnWo2LYxItbTfSeSFBmvaQuSQ2T9kS412iW9QrlxghgUd62BHeGUgjkSPyJkXT8BorsWxEYFANo32FARX0YcoTgvsJXceeO+B84gr9Jbdjb9IbdnGNvTHOfwxmXXEuC1kHob9Fv6bUHA1FeTT1DSqrnt8pylDqABdYcf/AJrM9xP1jd81KcSoOnsTRumisbZhXQ1uVAbpF+l5bfuyvI7Ozsmhw1l1sTeKUmPSPb5sg4yp/Ef2m+4RZlEPnVT7RMEOybLwefNNf6F/2mhm47kPDpKPLPv9mz4e0t7+K1aWrpbn2r2DvZj3Ko7zM/pLgqlmICgEknsAAySZieM8UbV29I2Qo5Vr6C/l6R5E/sO4TTyPRk53F0nhWPGfspMW+2Gg4z4fX3ZXTqNNX5+T2kfn9lP2z+cyTsWYsxLMxyzElmY+dieZMl8K0B1FnRgkdVmOFLsQoyQiD7THuE91ug2ZNbGxFUM+U6J68tsC2VknBzjsJ7RO3y2UwMrG3Crp9f5aNrTbxQoSx/4HqNpboThSwPNM5QBmAGcsQCDgZiF4RcQhFRO8oF5pnNn2MrnKhuWCQM5mzuj1Qgwk88HvAZuj5Jndhqz9lQzbQD1sAgnGcd89bgmoBVehbc5IUZQnIUuVYA9VtoJwcGN0epor4SwTgl5fZ0XPCtndWV2uSFIbdtbJBAAOSQRE6vhdldjV43Ya4A8huFBbpGAzywFJk7oEGEttJ4O32MoKBAys2WZBjFZsAYZypIXkDjz9gMjjg95CMKmw5QLzTObDivIzlQx7CcAyN0eqD3AeNvpG73oY5dO8H00/1fh3/nN/VqVtQWIwZGGQR2Gcw1FDVsUcYYdoyrY7+0EiTuB8YOlfnlqGPXXtKn01Hn847/z7dbHwde9VnEt87Rh2gLQwDKQykAgjmCD2EGNO00WZLtI1z4i7GkDUWwIHHLPqLfV2fCZ23QeRr/QvwicG41Z9Rb6t/hM7zoPI1/oX4RJQfhCEAhCEAhCEAhCEAnk9nkD5b1PlbfW2/wAjRuOarytvrbf5GjcrbeaXa4H7VfaBNR4Nv9Sv4bh7GImXl/4OWhajk4Cs5P4DO4/7zWzEa0afSMdyJ5rbwg12EFCnm3Wf9IPIfuR7FPnlDPXtLsXbkzHOPMOwD9gAP2nk6Xo7KxlsCK/GeM+/4cri33W1SNDetb5evpFIIIzsYZ7GRsHawI7cGWd/HFsU1vVa9RqFeWuDXHFotBa0pggEYxt5CUkJuTWJYNPqOP1FUu6Mm8XaixF6TC171rC7xt645E8iPsxC+FRzWxSwspoLDpQKyKSh6qhMjJQdpIHcPNm4THq6mqyTiKdEqPSXevpOjPSbVHSHPXXblsHmMEfjmSm48oZ2Sllax3stzZuBdqraxs6o2qDczc8nsGZRwmU0g1W1HF16JKbKmdFVPs2bDvrtucHO09Ui4gj8MgiPXcdRyzNS3SH6XsIswqjVB87l29YqXODkZlHCRsg1XY43X03TnTt0jbulPS8iHpepujG3q537ue7sAi6PCBUcWik9LnTiwmwbWXTtWwCrs6pbokycnvwOcoYRsqavXOST5yT7Z5CEzQufB3ivRN0Ln6pj1D6Dk/Z/ST7Cfx5aZ2nP2GRg8xNFwbiZdOic5sUcie1k7AfzHIH9j3zRzGFp3oelZWOoslbqLZY8PVbNRVW4yjOoIyRyJ58xG7q63Ng20dTT22A1Pew3Art3bz3c+X4zUZMxxmz6i31b/CZ9C6DyVf6F+ET5t4xb9TZ6t/hM+ktB5Kv9C/CJKD8IQgEIQgEIQgEIQgEqKOMFtR0ZqAqLvWj78sbK13ODXt6q8mwdx+z2DIlvMtxofRb2vqUFlqu1Dh3tKYUIripAdqOw/wAXPHPl1yYHAdXYBbb1h5W3vH+Y0a6VfSX2id+4rRSmoIGi0TIp0xt3UoXc6q9qhtOMAqRuOQc5xy7Zd+L2k+56X3FPyzWnL6zrquqdMTWsV2eHP8PmbpV9JfaJL4fqhteoMObgtzH2dq8v3I9gM+jvF7Sfc9L7mn5YeL2k+56X3FPyzLDwK1tE246PDNdJTj4ezbp8/wAPn3pV9Ie0Q6VfSHtE+gvF7Sfc9L7in5YHwf0n3PS+4p+WWfa+Sq2vnttQoIGRzz3juGYrpV9JfaJ2bwe01Go8podCA9FGor2015CXb8Vvkc2GwdYYByeQxzmcC4Xp76i9ug0Vbi25Cq1VOB0droOsUGThR3SO18ja4b0q+kPaJ496qCSygDmeYn0H4vaT7npfcU/LDxe0n3PS+4p+WT2vkbXz90q+kPaJ50q+kPaJ9BeL2k+56X3FPyw8XtJ9z0vuKfljtfI2vn7pV9JfaIirUKwyCO0jtHcSP7Tt/G+G0VFUp0Wg3lLbCbKK9u2oLleQGCS4Ge7mcHsjXENHSq0PVotARZsxW1Cm1y5XKoAMLtUsxY5AxzAHOR2vkbXF+lX0h7RDpV9Ie0T6C8XtJ9z0vuKflh4vaT7npfcU/LJ7XyNr58F65xuXIAJGR2HOP9jPelX0h7RPoLxe0n3PS+4p+WHi9pPuel9xT8sjtfI2vn3pV9Ie0RLaoIyFWAfd1TkYztJ5/gQCP3n0J4vaT7npfcU/LKThWlottC2aHQhLEtsq20V5VarVrK2EjBJ3qeQGOsOeMxOa1jSYNrmGm4uOrdW4VwcjmpKsO0HPLkZFq4qaWLI6ZKlTuFdilWxkFXBBHId069wXh1Fj21X6LQiyvYepp1VSrg4K7hllBVgH5bsHkJb+L2k+56X3NPyzUZPm7j+u6RLWJrBKNyRa61+zjkiAAeyfTmg8lX+hfhEh+L2k+56X3FPyyyAxyED2EIQCEIQCEIQCEIQCRNdwyq8qba1cp9nOe8gkHHapKqSDyOB5pLhAg28JpaxbGrBdDlSSTz3FxkZ54YkjPYezEnQhAIQhAIQhAg6PhNNJJqrVCSCcZ7gwA7eSje2F7BuPKO1tXU4pUqjv0lgTvbDKbXA/VYuf1CSZnPCLg51OroLI5qTT6wEq7V4sc6bowSrAnO1yO7K57QIGjjWm1C2oLK2DowyrDmCPOJhNLw/Wb6zZXqm1O7QMt3TKKq6krp+l12Lv5sWXU5G1txtXny6sUcG1g6JduoUCrTrV0e09E6uek3Hp1CnsJJVgy8uf2YHR7bAilmICgEknsAAySZ7XYGAZTlSAQfODzBmT8NtBbcTtp1F9R016ItNvRFdQ23Y7dde4EBueOfnkEcN1IvH1eo6UX6Zq7hZ9RXpEpqF9TV7xzJW8bdpy1itnl1Q13FtFTcg+kIHQMMZ3drdTHLuO7BHYQefKJ1HBqLHWx6wbFyFbLggMQzAYPYSBy/ATn/gvpdRbpNLZTXq1U0aU3M92/p3+l6dxZXmwnAqW8ns6rquDjCydVwu/T6fpc3Vsatf9IZtQyDDahGpXcz7aya9wVhjbntWB0eNUXrYCUYMAzLkcxuUlWH7EEftMp4E2b31/RLbXWL0WpbLOm2n6LUSAQ7ADc2dueWe7slD0L2VaapKtVZaOGMgFV3RdHqldUL2ddesLA/W54w3ngdKqvVywVgSjbXHerYDYPmOGU/kRHJQcIVv+Iakk7lGn0ddhH2TqFN7WYHcdllGfwK+aX8AkHT8IprZnSpVZ23MRnmdxfz8gWJYgciST3ydCBD4dwurTAimtawcZxk8h9lRnsUZOFHId0mQhAIQhAIQhAIQhAIQhAIQhAIQhAIQhAIQhAIQhAIQhAIQhAIQhATWgUBVAVQMAAAADzAd09ZQQQQCDyIPMEHtBnkICaKFrULWioo7AoCgfkBPVqUHIVQ3nAAPM5PP855CApVAzgAZOTjlk+cxUIQCEIQCEIQCEIQCEIQCEIQ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877" y="2326907"/>
            <a:ext cx="3286856" cy="246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0"/>
            <a:ext cx="6629400" cy="64633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Superconductivity For Happiness</a:t>
            </a:r>
            <a:endParaRPr lang="en-GB" sz="3600" dirty="0">
              <a:solidFill>
                <a:schemeClr val="accent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7" name="AutoShape 11" descr="data:image/jpeg;base64,/9j/4AAQSkZJRgABAQAAAQABAAD/2wCEAAkGBxQSEhQUExQWFBUVFBQUFxUUFhcXFRUVFBcXFxQUFBUYHSggGBolHhYUITEhJSkrLi4uFx8zODMsNygtLisBCgoKDg0OGxAQGiwkICUsLCwsLCwtLCwsLCwvLCwsLCwsLCwyLCwsLCwsLCwsLDQsLCwsLCwsLCwsLCwsLCwsLP/AABEIAMIBAwMBIgACEQEDEQH/xAAbAAABBQEBAAAAAAAAAAAAAAADAAECBAUGB//EADkQAAEDAgQDBgQFBQACAwAAAAEAAhEDIQQSMUEFUWEGEyJxgZEUMqGxB0JSYvAjwdHh8ZKiFVNy/8QAGgEAAgMBAQAAAAAAAAAAAAAAAQIAAwQFBv/EAC4RAAICAQMEAgAFAwUAAAAAAAABAhEDBBIhEzFBUSJhMoGhsfAVcfEFQlKR0f/aAAwDAQACEQMRAD8A86axEDFINRGtXuKPPuRFrFMMU2tUw1CipyHw5yuB5fwhSqUoPQ3HkkGoouI5af4RSRW5AQ1PlU4ShNQLIQlCnCUJaBZCEoU4ShElkITZVOEoQoNkIShThOGpqJZFoWhwri9bDlxpPLcwII1BneOY5qmGpNahKKkqaBurlHtvZfE1KuGovqCHOBNv0lxy/SF1DTlC8r4F23ZQw1Ok5rnPaC2RFhNjfoTbouz4H2kpVqLXZ87m5WOtlJeRax5mV5jVabJGTlt4tnb02pxtKN80bYaHEzZY+KIBKt44kHXVZj3KjHHyXTl4JNejtaqrXIwqKxoRMsMr5SrtPGk+SxS+TCvYZkC6SUUNGTNB+K8PmufxoGaVqYh0CyyKtSSjijXYmSVgntUHMlEbLjZaGH4cSJVjlXcrSb7FBmGlaeBwdpKk7C5Uai+bDZVSla4LYxruN3hSXEcS/EKmyq9jWlwa4jMIgxrF0loWizNXtKnqsa8nlIaphqkGogavTHGciIapBqkGqYChW5EA1SAUoTwoLZCEoRE0IkshCaFOEoSksjCaETKmyqEshCaESEoUDYzQpAKTWqQCIjZHKn2UoSLVBbBNVrA419JzXsJBa4OHKRzHv7oAaiUmAuE2EiTr9EskmuRt3J6r2b7Stx0tcMlRokgfKW6ZgfZbHwzTcGRp6jkvKOGcSOEql9A5vAR4rCT0nxAL16mx/dMdU+dzQXgCACRJgcl57WYViknHhPsdnSZurFqXLQzsG38vL6oD6BlX6da2iq1q1yVji2bGlRXpUY1R8yam6VZdTAFzdFv2CK9FapVWXUp3KtYgGTCHRw5cbqyPBXJ3wTwo0AC2qeJDQAh4ZoYLgKdANguItMhUzakXwVCxlMkEqgynYzIEXIKt1zmiNrkc+ijVoHKctzeAbCfNSLpUR8uzyLjnZAd/U7p7QzNLQTcSASPeUl02N/Dp9Wo+o/EAOe4uIDCQJ2nNdJduOsgopPJ+jOXLBlb4j+qPMw1SAUA5TDl0bOe7JAKQCiHKYchYjsUJ4TgpwipAsjCJSpTrZO1qIGouQjkAcxRyqxlTZFNxFIGFuYXspXqUW1xlFN0ySbtAJBJGsW+oWfhDkc12UOi8OuDB3C9O7G4tj6J7swZGek4lwadPBNwCAIGiyavPPFHdFGnS445Z7ZM4LtL2cGFawhxdIgkgAOOssGoAEC6wMi99x/DqOJaBVph4ExOonWCLgrx3tTw1mHxL6dMktGUjNciQCQTAlVaHWdb4S/EXazSvD8k+GYwCkApAKQauic9shCchTypFqgLBQlCJlTQoGz0fsHwfCmg2pUptq1C4nxCQ0AkAAG20rsKtSZ3K8h4F2hqYWQ0BwJBh1wI3C73gfaxuILhlyxz36/6XA1umy73N8r9jt6PVYtih2f7m5lIHmqlZg5qOM4tSpjx1GNPIm/spYTEU3gHO0zpcfZY1GSVtGtzi3tTAh3JX8PgXESTCjjMTSpsc53ytbJI5dFj4vtlTAY2m1731AMjGiPmiJJTKGSf4EBzx4/xs6M4ZgEbwb9Vk1S4HTRadFpaASLn5rzB6LG7TcRFENcfldIPQhpI94S4k3LauRssko7nwT+Ic+w0V3B4sPaYuAYB6jULyjFdqa5Lgx5aJMZdguv8Aw+xhqUTJJyuIMgAS4lxIPWVsz6OWPHuZkw6pTntR1uDEZnTvAmNtT5T9lYrVeRE7LOxrsvyiBCpPe5xAmOqxqG7k2dTbwaXxg5pKpSoiBdMptQN0jweVIOXoHEfw9bSwlQh5fXYHVA7Rj2tklgbsY66hechy9Hizwy24PscrJhlDuWA5TDlXBUwrihxLAcptcgNRAUrK2izTci5lUDlIPSlTgWUoQQ9TDlBHEv0qzRSc0tBMgh2/Ij+6t8E427DFxa0HMADqCI5ELHDlIFI4KSafkilKLTXdHecO7ewD3jIN4y3B5A3suU4/xI4msapblmBEyBCoBShJi0+PHLdFcj5NVkyRUZPgHCkApBqllWncUWQAShEAShSwWCITZUUtUSEQ2BcFEEhHIUcqgykRud16R2H7PGi3v6rQXn5JIhjYu7zMx5ea57sdw/C1HOOIMnwhrcxaJkyTGug+q77iVHPQcxhGXLDMtxb5WxN9Fyddn56S49s6eiwKuq+a7L7+zG4jiaXfZe8+fOagNQgMYWZJFvmGoCz+K47DUn4Z1Eh/ch1hAFxAcYGtguY4o4ZyAIixB+bMLEu6k3VrstiKTMQ01hLYME3DXbEjff3TrTKMN3LpdvZQ9VKctqpW+/rk7jhvF31KzWNg28YhwLdTrETEW81p8Y4U3ENa18QHBztpAmwOusKFfi9Gkzw5Q0yQWxc6kzz1XJcZ7bZqRbRzNebSdhzC58MWTJNPHGjqSy48UHHJLd/Oxy3ajCUKdYsoOLg2Q7WJHInXdaHYzDuqCoHVHU6TRMMMOdUfZmlyBlJ9AN1z1QlxJNySSTzJ1XT9jMI4uqtDYeWtIcflbynrcGOhXazrbhpvn2crDLdl4X5GZh8dVFQtdUqON2ASbxIBkm0G69GwVA0aIfWOcgS90T/4gXhcFxDg9XDEVaha53eGAROaPzHoVp8S7WVBTAYQ2pES0yAOYnWeSzajG823p1XkvwZVi3dS78HQv7XYdpIzC1vlcfqAkvLe9dzPuUk39Nx+2T+oZfo9xYbXFlx3afsTRrta6gwMc1wkMDRmY5wz+ZFyFZ4Z2tbiX921s3cC4H5WCYc4dbD1C2cK7J4A/MOZ16BcmPUwyvszsvZlXtHmuO7AVm1Q2l4mGDmcQCLxBjU76Lr2dgsHlAyVJAuc9z1I09l0zqkctFVp1iXTMDkrJazNNLmq9Fa02OL7Wefdq+zlGg1opSLlxc4kw2Plt9PuuNJXq3brhuIfTmiab2R4mlo7wDUw8mCLaWNl5a/BvaQHNILoLbE5p/TGuq6ejy78fyds52qxbZ8LgGCpArdxPZ40qbW1JbWeZZfwObuJizrj2WAbLTCcZ9jNKDj3ChyIHKuCpgp6Kmg4cphyACpgqCOIdrkQFBptJiBM2AG55BTaUCtxDtKlKCCnzJRHEMEoQTUAjroliK4YGeJsve1rROt/EOhAH1CryZ4Y/wAT+vzHhp8k/wAK+w2VLIh06s1HAGQ0Q4Ro4dfUeyuYcjUQdr31spHPGStMGTDPG6kivUaJtMddVEN6fzmtitwd7X5Q1z/DmlokERJg9LqlTbBEnLO8bG0/dMsya4EcZJ8lMNW1gm1qrW0Qe7EF4cS5st3ygfNfkFY7P0gKr8rO9Y1kkuLWZWyJcSTHogcU44C5uVzQ6nmyuYdJNh7RpZUZdRHdtdL7bRqw4Zbd6t/ST/cy6mGd3mQkElwGaZBneeW6JjeHmkYJBN9Jjpqj8Cx9Lv8ANVcTZxMG5Oh67/VH7R8WGIeDla0NbtBJndx+kIrUJzpNUly7QJYGoW07b4VMx6tZxaGk+FswNhOphCLVU4pQlpqMJa8AEEEw6NA4bhUcHxN0NzSc5BIJEBwLgQ39MiLeSqz6/oSUZR4b7349/wA/7L8Gj60HKMu3ivP/AJ/KNlguux4D2ip0aAZEOzHNJjNP5gQPJcfQByjNrv57qtxfEup087b5SJB/TutOdQyY90rruUYJThl2x79jpO03E++c3KTlAzROjjr62CpY/hRa0VB8jiQJ1sAZ8isPhvGWOImTJaGgReQCfQXny6rvKGCoVhTHflxbdwcTEfpjQARqqMepxqCeN8f2L54Mm99Rcv7OMyJLv6fZnhpEmi1xvLnPfJM6mHJIv/UF/wAWWLQcfjRj9nuJYcMosa3JUNMNeQ25LNZd5kn1XRV8QGb+S5jC0S2GMgS4RYSCeR2XQYeq+mW95cka6z0PVYcqTdo6sLqh6vExu8dJMJn8cZSjvCI+votDFYKhiGFjmNhw2EEHmDsVwnHeyDqIkHMCSAZNuUgpcSxzdSdEyb48rk6R/wCINASA1++zYMcrrluM9r3VmlrWZIJyPHztadRpa245LHdwh4E29JUMJgHl4aGF51gSbczC3QwYIcoyTy5JcMJX43WqNDXvc6DLSTdtoMeYVGV2lTs5Udle+nmDbZWwHZLhsxEkAg67LnsTwsU2vL3ZXTDGQSXQbzysrsWfH2iUTxS8lB1MgwRBGx1SCTnTcn1KmWEagjz6q/f7KXEcKbUzWoxAtA80HNCOJa4fin0ycjokX5W0N9COa2OG/wBesBWZOZsSGmQIsRGgjfosBgV48RfDADBbPiGpnmeizZOXx39hjx37eizxrgzqDiR4qezxEXjWNCsrD1mkExN3DWPlJafqChY7iRcYzzOpk6+xnzQKH9FozfKTqIJbbX16iyxZNdGPwk2/tG3HoJyXUSS9J88EeI1HlpA8JtA3duIO23+1j42s5zsOYhwqeKHAmYbLrGxhsq7xGu9wMEwSQBcQNJG+m6q0XsZFS76gaTED5wCNBrYrh587nPdb/M7GDAoxpJBTiqwJY2WuPie4TJLrhvTWTvJjZdlwkil3Vg4gtc47uNpB5ricLQqNqB7nPJMGGktBnXO7cxsPfZbjO9qSZyidtPQm/L32stuh+Nva22Y9fDeknJRS5PYRxZrWueXDI0CRFwd/uPZcP2uxmZzKvd5A9uVoJs4tJzCQLROiwsM5zIGZzpvBJIEdDqs7tJim12Ck6oXODnOAEuIcIzaXE20v02WqTWCLmmlL7MPy1M1BpuPtFXF8ZrOpxLBTdDnAk3ym1wTmE/brbKZiSXBrqueQDmm19SBsAAbxy5hLF0TTAc/MQBIyBvhabeJzgSNIsAevJn8OHzMLmW6DS9xA5/ZcLJkc3um7s7mPFHGtsVSLFPiDqDyWFpB1Gzh1kWMSr/Ee0UPYGtGV2YnoJBaAOkFc7XwpBdcOuZI2O8jVW8Pgu8JMhrWQHE6hniPh6kkD3SWlTvsNsT8G+WG7ySAW5TIB1Fg6dQb6LDqYPxANl5JmNMxac0dBAhXfjzUcPA40/la1usxqec/45IGMa5tNtVjpf3ndgbtMSATzvp+0ot5ZPdLyCMUuI+C010uhxhrQLgmXvuXOnkIKzuM4ycxD5mBGdxzbDwzHPZNQbRYHPrPD6jplodAkEjXV3pG9yq9fiEAim5rARHgBa61zLokiZtO66E8+Rw2rsZ4YIRnfoWCcXZYbkcIEDMzPfNZ0WJj7dF0nDcSR4DnBEkZt28g8WdExzXGtpOcHOu8tLCQL/PcA872XRYKu0ltMl8a3MZYnwuOv5SFfo8vTfP8Ako12HqR4/wAfz1+pff2lrtJawgNBIGaZtvr6pLCxYdndkBLZgE8hbnokq562ak+fP0PDSYtq4PTS0gjzH3W2cUKgGtrysio8DVFoU2usDcdbQt8lZFwaeHxXiyg+q1K9HvKeU66jzXPswfNwF4/wj4eu5jiDIj2I81VKPodP2Krw2DDgP7HyV7BUabB4QM3MAB3l1CrVcdPzWHUoJxYmxmBY/wBp5o/JrkSkmXcXj4c0gef/ABc72pqsqU7UgX7PM5mjfTVa4d3jCYjqguoN3g20GsJoVF2JNOSoyexGRhcXMY4nUuAJAGjWg6Xk26cl2lDE03khwBYRD2vEg2jT809VjcMdTa/M2nlIsXamD5o+I7QUb54lu7QeaGVucm6JjW2NWHHBcGZLKLfC8tkExF5kE3sfNcTx3hTaVR3dPFSnJu38l7MJkzAi6jxzH1cU4spF1OnP5bOfzLiNun3WRW4fVpgGnUiDoetjHQi0KiOscJd7RbPRqceVTL2NqMADrMGVoI/cBBjmTqsjFYsusLD6lSxGFfUOZxAgczYdABZBwbQBDo223JhLn1jn8Y8IOn0ccfylyw9DmIjcW9VoZs7TO/vH8CfB1aAHidEEWAvfmY6hCxeOpzDHW6jYSfPQLFZuMurRFJ5LpLDIgG4EaA/4WbUqio+HyWgSGNsMrRoI+URPrcrZr41oaQb2Nmzf3WdgKZLi4NsQ4a3GZrhPXXRVzhfyXci4KmFdDc7XuaDMXMtf+gkRIIBi172kX7bhnauq1rWYmlTq1IjD4jKAI0iowDK4gaaDbz4zD4UjM0tLmEQ8ATHWdiDBHkjcJxBY7I/xNBBvMHdrhyP+VIZ5Q4TElijJ/JHT4Z5LnOcZcSZMQJvy2VLEYEAjuwB4i8tnQkC7L2E3MRqVcYwa8zIubz90HFSIJMNaC4kG+rQGmRvOvRLlaq2WtJIzPg2GMzQ+oC68Xmfmv5AGNwecKNR9SCAY2+bXa17hWHkaQRMjMZBJGpGXU30QcWLZm/MLNEQCZ+VpNiJjVY003yVuRnYh7Gkgj91rzA0lu45jTqrdNgcDkEAhmYkXggkDlsfporLA3OCb2BJuAXmYLfK9+itYnFOj+nDs3hJaZBLWhzTMD+Ep1kS/23+YVJtNI5qC3LmDtbHMQT7bKxVxLqLg2m7O4+IhpzEOcAZGU3Ik25yLq9xXCsosFRznOrkQWnL3bLati8jzN9FzuDd45P5nWjXfRWRe9BqjWxbm1XMc4UxmOVr6bcoc4ase0/KT57EeQamCosc3PTcJGrDb2cOWyPjwHio1sF1QSWaZXNhzagOkmHTzkncoOGxmemWFz5eAHAcwYJFjfT3UhJqP0I0XRhqcTTeHgiCyCHHSJHLS88lUeXSZAMmJsY3jNqIV/A4IwPEfCdTlJA3sN7c9lTxeJzEsqUwBMZ7h2tpgwdAleZzl7FpIFV4i1phosABvcgAE2I1MnRMh1MJe2bQflB25pJvj7DSPRavEg78j2jqx1vUKqziLKbgWSJ+azhbrZdKygp/Cgr0244a1U/KRg1ePNDmvDmkCJbcTHQhNiO0gc+WmByde+/ot88MY75mg+l/sijhlH9A9Wg/dJuXosWpbMD/5UuOZrqY2ylwg+irV6z6hkBg//P8Aorc4l2boV2FhL2T/APWQ3TfRZNH8P2iB8RWiRJLWlxjQZp/tsl6u18RLY5IyXLos4XFuaAHNJnlurtPGPc4ZaZAmbg26TopYTshRY0Bz3v18RZTzXmJiFqM7J0CPDUc0+cGecAj7pXlj3aGTbdL9zI4hme2B4Sdb7cisQ8Ldofvquld+H5Ls3x9dv7WxlFv3Ez6q1R7DAHxYzEO6f0xP/qUq1MUqLXgk+TjmdnZE/KP2uPpZpQMTgKVKi1xc7OXVPzGA1ry0TM8rQF6MOz1Np1J65z/YJh2XwxjMA6JsTVcBJkx4wqMmXG1wuf7Iuhjmny/1Z5FWxRkFjzBkWJI8oGnkp4F5qOLGl5aGlzjElpgiSRoNNV7EzgvD6YGaky36py2/a5xCsDjWBpn5mNi3hyi3Lw+ZWTa2XV7Z49xLAvpB7S9wcxhJbF22mCTv1torYwjQxrsoDrza/wCnQ3km3qux7UYnhnwuIFJw751KoKYHeul5aQ3mN90Wnx/hZptmlVeQ1oOWnVEkC+43lUTxZGuWGLrhM8+r5pjINvmgauy8yCf8hUfHmzZC1odEgGAdLnSV32Ix/CzIbw/FOkz4WvafcVJhGw3EcP3TqNPhuJ7qo7M5jqkNcYAk5yf0i3RBY5Jd/wBQq7PPcdAw2aTmfVYDHLKXCOniA9POa/Z/gtWu01W0nupNgZg6m0khzZDQ9wzQC+Y5dF7Bw1tBxAdhalBo0JqUnZYaAA0NnlPmSVrYjCYWoADMNMgBrOn7ehPqVbtg+4/JwmE4Ie6FywNkHOQIMwWyJvPK1lkcR4PXe0A0HOa4hrIk55tlJEZjId5SvUDwigYGeoWgZcpjL1MACDc3CvMbTBklxIaWiGtBbIguaRcGJGtpPNJkwxmkraoDt9zwnD4SrUqMo92DUqOABmD4jlafefQaLS4n2BxXxQoNLK9VtMVHNpeFrG3DS59SADpbqvWeGcLwdB2anTh+bPmfLyHEZS4FxJBjcLSpVGNc97RTD3kZ3Q5pdlENzG5MBJjwpd2IoHiPDuEYl1fuO7Jd3ndGQHMm+aXMkOABg3gQVudoOwbeHYcOGLaS+rDWvZkL31Moy5s+gyzodF6LQ4e5jiMM/D4djjne2nRkuqEQ5xIc3WBqCVV472Vdi8pqVW52FrmOFIy0jW2eL+mg1gJ44oK78jU0jwfH4Ss6t3dZzXlslzmkkDwzlJIF4aLdVi1cWWBjmsY1xYXaOgXiAJ36yvb8f+Fmdxcyu1hcPF/TJl5JzOAz+GZFuiy6X4LRTqh1dr6uWm2g7K8NpkOmoXtnxSIA5XTKCXYKfs88w/CzUc2qCMphxa3x5joR/aNvNXcJQ7oPfSpmMxbmc5uYmb30jW06L0Hhv4Z4miwNbiKJyxHhcOck2uevmpYT8NcRTYW99ScCXO/OAC6TIGXy9lTkxOQ3B5hxNzgWX11YCQIET6dU9OobB06SGzoYs0+USJ8l31b8KcTctfQJIABL3i8zMd2jUvwnqnDv7yq34mf6Za4mkAMsF0sn9Vh0VSwSfArSPOKrPEfC43NwbeiS9LH4cYoaGn6VHAegypIrC6D04+zQaEZnshtKO2eQXpjynJNoHMe0qQPl7Jgw9FIMKBCVOt0lT7z9qi1FpgJGOmxNrx+X7IgxPMJgBy9k2TolaRYpSLDMS3lA/nJGdDvlP88lRNNSYw9VXKCZfDPJBi1xsIUTh6mpBIUmT/0KUO81W8ZpjqgdOi46A+3+lF1O93R5gI7HO2BH881ZY53/AGCkeMsWpT8Gc7DgjU+3+0m0B/B/pa/enQtb6Jp/a0R5/Uyq3jbLVniZvwrP0u+n+FJmEZyj1/0r5pg9PL/acUh/Ch0huvEqU8M39J91aGGZFgQUWnTHL6ojKQU6dDLLFlcYbqkcL+4eytGmNkxpobWN1IlT4P8Af9FE0QOquZVLu0rxsZZYlRjiNAPZFdiHbIppKORJtkh90X5BDFv6KbcY7kFLIlkQ5DwL4x36R7pfFu5BTbRJ0CYU+iZJitpDfFO5BL4p3IKZoHbRDLeifawbkS+KdyCShCSFhOMa1EagNcrDV2Dythm+RRQ0dUBruqIHeSUNhGgdfZSaEGVJqAyZZAHJLKhgIjWyP+pRkwjPJS01hQbbcp3VjuPZKx00TD04cg98OceiRf1shQ1lkOPJTbUVPvY3SFad/olaHUi73ibvFWFQnr5Izag5JaH3BmvRA9V87eX0SMdUKGUi216l3gVIeqeUKHUy4avVR75VZKaSpQd5b75Pn6qnnS71Ciby7m/hT5uqph5Td6oTcWySl3ruZ91V79SZUlAO4sGq7mfdQk8z7lIPCRqBSw2/ZIVnD8x90u+P6iguIKGSiTcwxd1PunVeUkSbmcs2pZTa9VGPRWuW44tFoVERp6qu0orUBiwxwU+8QGlTbKAQzaikHISmEoUHzpIUp5QocL3ijKgHpsx5IBDADcJOaEMP6KWYJaDZIujdIHr/AH+xUHVPVQka6JWMmw7XHeVIu5fz2Krtqz/wJy3qgNZYbPT+eqm2eapz1+qm1x/kKDWWj5qJKA5xGv0TsqqE3UFzpB380Q+9/kJjU6qUTcHzH+FMSq5f5p5QobcGzpByAXJu8Qom4tZuqiR1KGCkTG6lDbh3jqoZyN0i/qhuepQdwT4kpIEhJSg7jn2FHYVUp1FZpuWw5ZZYUVqCxGaoAK0IrUNhRWlKEnKQKcFTQGQwanypsqlCAyQ2VLKOaeE5aOSAw7Y5JnVOaWQJjSHJAI2cFReensUUNHJSyoMJXLxyP0/sk2q08/sjmmOSbuhyQphsiGj/AIiEBD7gdU4pealEseEMt80cNKlCjCiqRyH1UPQq1kjS3kok8x6pKG4BKOZTdCjmvZEhHN0TnqnPX7KDnQNUaBZNr0z3lBe+2t/RV3VD/wAUolll1RDdUQO+Q3Vj0RCmH77p9UkDvG8/omQG5MumrNNOktBgLLEZqSShEFYjNSSQGCBTCdJKMh04SSUY46mEkkAjhSCZJAjJEKISSQIOVFJJQIkgnSUISapFJJKMiudfVJu/mkkp5D4BYgWQAPskklkSJGsbDyUSbJJKBYZrZbe/mgPaANAkkoQcsGU2HsqoakkghirU1KSSSch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"/>
            <a:ext cx="2743200" cy="204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" y="914400"/>
            <a:ext cx="4138295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Trial and error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3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269883"/>
            <a:ext cx="6837485" cy="354084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3194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23" y="1927591"/>
            <a:ext cx="1905000" cy="1371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3194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2019300"/>
            <a:ext cx="5638800" cy="1600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553200" y="355629"/>
            <a:ext cx="914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" y="11723"/>
            <a:ext cx="7543801" cy="219807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5480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" y="3098378"/>
            <a:ext cx="4743450" cy="363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9062" y="922514"/>
            <a:ext cx="423238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-5080" y="1793814"/>
            <a:ext cx="4572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Richardson’s equations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1213" y="4479016"/>
            <a:ext cx="454278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Static Path Approach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8" name="CaixaDeTexto 24"/>
          <p:cNvSpPr txBox="1"/>
          <p:nvPr/>
        </p:nvSpPr>
        <p:spPr>
          <a:xfrm>
            <a:off x="4465899" y="5562600"/>
            <a:ext cx="4572000" cy="83099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>
                <a:solidFill>
                  <a:schemeClr val="accent2">
                    <a:lumMod val="75000"/>
                  </a:schemeClr>
                </a:solidFill>
              </a:rPr>
              <a:t>Brihuega, AGG, Ribeiro, Bose, Kern PRB 84,104525 (2011)</a:t>
            </a:r>
          </a:p>
          <a:p>
            <a:pPr algn="ctr"/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</a:rPr>
              <a:t>Editor‘s Suggestion</a:t>
            </a:r>
            <a:endParaRPr lang="pt-PT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1723" y="1209039"/>
            <a:ext cx="45720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Quantum Fluctuations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1213" y="3898746"/>
            <a:ext cx="4542787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Thermal Fluctuations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2508734"/>
            <a:ext cx="1143000" cy="584775"/>
          </a:xfrm>
          <a:prstGeom prst="rect">
            <a:avLst/>
          </a:prstGeom>
          <a:solidFill>
            <a:srgbClr val="6600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and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151"/>
            <a:ext cx="609600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Beyond mean field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078415" y="-11724"/>
            <a:ext cx="1981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/>
              </a:rPr>
              <a:t> ~ </a:t>
            </a:r>
            <a:endParaRPr lang="pt-PT" sz="3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0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-1"/>
            <a:ext cx="502920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Quantum + Thermal?</a:t>
            </a:r>
            <a:endParaRPr lang="pt-PT" sz="4000" dirty="0">
              <a:solidFill>
                <a:schemeClr val="bg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" y="6483290"/>
            <a:ext cx="9144000" cy="800219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dirty="0" err="1" smtClean="0">
                <a:solidFill>
                  <a:srgbClr val="4E1A48"/>
                </a:solidFill>
              </a:rPr>
              <a:t>Ribeiro</a:t>
            </a:r>
            <a:r>
              <a:rPr lang="en-GB" sz="1600" dirty="0" smtClean="0">
                <a:solidFill>
                  <a:srgbClr val="4E1A48"/>
                </a:solidFill>
              </a:rPr>
              <a:t> and AGG, </a:t>
            </a:r>
            <a:r>
              <a:rPr lang="pt-PT" sz="1600" b="1" dirty="0" smtClean="0">
                <a:solidFill>
                  <a:srgbClr val="4E1A48"/>
                </a:solidFill>
              </a:rPr>
              <a:t>Phys. </a:t>
            </a:r>
            <a:r>
              <a:rPr lang="pt-PT" sz="1600" b="1" dirty="0" err="1" smtClean="0">
                <a:solidFill>
                  <a:srgbClr val="4E1A48"/>
                </a:solidFill>
              </a:rPr>
              <a:t>Rev</a:t>
            </a:r>
            <a:r>
              <a:rPr lang="pt-PT" sz="1600" b="1" dirty="0" smtClean="0">
                <a:solidFill>
                  <a:srgbClr val="4E1A48"/>
                </a:solidFill>
              </a:rPr>
              <a:t>. </a:t>
            </a:r>
            <a:r>
              <a:rPr lang="pt-PT" sz="1600" b="1" dirty="0" err="1" smtClean="0">
                <a:solidFill>
                  <a:srgbClr val="4E1A48"/>
                </a:solidFill>
              </a:rPr>
              <a:t>Lett</a:t>
            </a:r>
            <a:r>
              <a:rPr lang="pt-PT" sz="1600" b="1" dirty="0" smtClean="0">
                <a:solidFill>
                  <a:srgbClr val="4E1A48"/>
                </a:solidFill>
              </a:rPr>
              <a:t>. 108, 097004 (2012)</a:t>
            </a:r>
            <a:r>
              <a:rPr lang="en-GB" sz="1600" dirty="0" smtClean="0"/>
              <a:t>,PRB </a:t>
            </a:r>
            <a:r>
              <a:rPr lang="en-GB" sz="1600" dirty="0"/>
              <a:t>89, 064513 (2014)</a:t>
            </a:r>
          </a:p>
          <a:p>
            <a:pPr lvl="0" algn="ctr">
              <a:spcBef>
                <a:spcPct val="50000"/>
              </a:spcBef>
            </a:pPr>
            <a:endParaRPr lang="en-US" sz="2000" b="1" dirty="0" smtClean="0">
              <a:solidFill>
                <a:srgbClr val="4E1A48"/>
              </a:solidFill>
            </a:endParaRPr>
          </a:p>
        </p:txBody>
      </p:sp>
      <p:sp>
        <p:nvSpPr>
          <p:cNvPr id="20" name="Rectângulo 19"/>
          <p:cNvSpPr/>
          <p:nvPr/>
        </p:nvSpPr>
        <p:spPr>
          <a:xfrm>
            <a:off x="5029200" y="0"/>
            <a:ext cx="4114800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sym typeface="Symbol" pitchFamily="18" charset="2"/>
              </a:rPr>
              <a:t>T, </a:t>
            </a:r>
            <a:r>
              <a:rPr lang="en-US" sz="4000" dirty="0" smtClean="0">
                <a:solidFill>
                  <a:schemeClr val="bg1"/>
                </a:solidFill>
              </a:rPr>
              <a:t>/ </a:t>
            </a:r>
            <a:r>
              <a:rPr lang="el-GR" sz="4000" dirty="0" smtClean="0">
                <a:solidFill>
                  <a:schemeClr val="bg1"/>
                </a:solidFill>
                <a:sym typeface="Symbol" pitchFamily="18" charset="2"/>
              </a:rPr>
              <a:t>Δ</a:t>
            </a:r>
            <a:r>
              <a:rPr lang="en-US" sz="4000" baseline="-25000" dirty="0" smtClean="0">
                <a:solidFill>
                  <a:schemeClr val="bg1"/>
                </a:solidFill>
                <a:sym typeface="Symbol" pitchFamily="18" charset="2"/>
              </a:rPr>
              <a:t>0</a:t>
            </a:r>
            <a:r>
              <a:rPr lang="en-US" sz="4000" dirty="0" smtClean="0">
                <a:solidFill>
                  <a:schemeClr val="bg1"/>
                </a:solidFill>
                <a:sym typeface="Symbol" pitchFamily="18" charset="2"/>
              </a:rPr>
              <a:t> &lt;&lt; 1  </a:t>
            </a:r>
            <a:endParaRPr lang="pt-PT" sz="4000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0" y="830997"/>
            <a:ext cx="5867400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25000"/>
                  </a:schemeClr>
                </a:solidFill>
              </a:rPr>
              <a:t>Divergences at intermediate T</a:t>
            </a:r>
            <a:endParaRPr lang="pt-PT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5867401" y="800218"/>
            <a:ext cx="32766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pt-PT" sz="1600" dirty="0" err="1" smtClean="0">
                <a:solidFill>
                  <a:schemeClr val="accent1">
                    <a:lumMod val="25000"/>
                  </a:schemeClr>
                </a:solidFill>
              </a:rPr>
              <a:t>Rossignoli</a:t>
            </a:r>
            <a:r>
              <a:rPr lang="pt-PT" sz="1800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pt-PT" sz="1800" dirty="0" err="1" smtClean="0">
                <a:solidFill>
                  <a:schemeClr val="accent1">
                    <a:lumMod val="25000"/>
                  </a:schemeClr>
                </a:solidFill>
              </a:rPr>
              <a:t>and</a:t>
            </a:r>
            <a:r>
              <a:rPr lang="pt-PT" sz="1800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pt-PT" sz="1800" dirty="0" err="1" smtClean="0">
                <a:solidFill>
                  <a:schemeClr val="accent1">
                    <a:lumMod val="25000"/>
                  </a:schemeClr>
                </a:solidFill>
              </a:rPr>
              <a:t>Canosa</a:t>
            </a:r>
            <a:endParaRPr lang="pt-PT" sz="1800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algn="ctr"/>
            <a:r>
              <a:rPr lang="en-US" sz="1800" dirty="0" smtClean="0">
                <a:solidFill>
                  <a:schemeClr val="accent1">
                    <a:lumMod val="25000"/>
                  </a:schemeClr>
                </a:solidFill>
              </a:rPr>
              <a:t>Ann. of Phys. 275, 1, (1999)</a:t>
            </a:r>
            <a:endParaRPr lang="pt-PT" sz="1800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8295" y="1469610"/>
            <a:ext cx="2314811" cy="206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1425" y="3119960"/>
            <a:ext cx="2339650" cy="83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45" y="3883170"/>
            <a:ext cx="7211695" cy="262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0" y="1600200"/>
            <a:ext cx="586231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Harmful Zero Modes </a:t>
            </a:r>
            <a:endParaRPr lang="en-GB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2286000"/>
            <a:ext cx="586232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Polar coordinates</a:t>
            </a:r>
            <a:endParaRPr lang="en-GB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" y="3028950"/>
            <a:ext cx="58674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Quantum fluctuations ~ Charging effects</a:t>
            </a:r>
            <a:endParaRPr lang="en-GB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3" name="Picture 2" descr="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4114800"/>
            <a:ext cx="963054" cy="12543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072827" y="5333997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Pedro </a:t>
            </a:r>
            <a:r>
              <a:rPr lang="en-GB" sz="1600" dirty="0" err="1" smtClean="0"/>
              <a:t>Ribeiro</a:t>
            </a:r>
            <a:endParaRPr lang="en-GB" sz="16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38600"/>
            <a:ext cx="387604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9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259330"/>
            <a:ext cx="4264741" cy="25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1447800" y="6096000"/>
            <a:ext cx="6793026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</a:rPr>
              <a:t>Mason, et al, Nature Physics 8 59 (2012)</a:t>
            </a:r>
            <a:endParaRPr lang="pt-PT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284730"/>
            <a:ext cx="3609671" cy="281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176159" y="1575406"/>
            <a:ext cx="6036681" cy="144655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accent5"/>
                </a:solidFill>
              </a:rPr>
              <a:t>Josephson </a:t>
            </a:r>
          </a:p>
          <a:p>
            <a:pPr algn="ctr"/>
            <a:r>
              <a:rPr lang="en-GB" sz="4400" dirty="0" smtClean="0">
                <a:solidFill>
                  <a:schemeClr val="accent5"/>
                </a:solidFill>
              </a:rPr>
              <a:t>array?  </a:t>
            </a:r>
            <a:endParaRPr lang="pt-PT" sz="4400" dirty="0">
              <a:solidFill>
                <a:schemeClr val="accent5"/>
              </a:solidFill>
            </a:endParaRPr>
          </a:p>
        </p:txBody>
      </p:sp>
      <p:sp>
        <p:nvSpPr>
          <p:cNvPr id="8" name="CaixaDeTexto 5"/>
          <p:cNvSpPr txBox="1"/>
          <p:nvPr/>
        </p:nvSpPr>
        <p:spPr>
          <a:xfrm>
            <a:off x="171079" y="190411"/>
            <a:ext cx="6036681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 smtClean="0">
                <a:solidFill>
                  <a:srgbClr val="0070C0"/>
                </a:solidFill>
              </a:rPr>
              <a:t>True</a:t>
            </a:r>
            <a:r>
              <a:rPr lang="pt-PT" sz="3600" dirty="0" smtClean="0">
                <a:solidFill>
                  <a:srgbClr val="0070C0"/>
                </a:solidFill>
              </a:rPr>
              <a:t> phase coherence in single nanograins?</a:t>
            </a:r>
            <a:endParaRPr lang="pt-PT" sz="3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98234" y="1289905"/>
                <a:ext cx="2945765" cy="646331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𝚫</m:t>
                      </m:r>
                      <m:r>
                        <a:rPr lang="en-GB" sz="3600" b="1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𝑵</m:t>
                      </m:r>
                      <m:r>
                        <a:rPr lang="en-GB" sz="3600" b="1" i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𝚫</m:t>
                      </m:r>
                      <m:r>
                        <a:rPr lang="en-GB" sz="3600" b="1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𝝓</m:t>
                      </m:r>
                      <m:r>
                        <a:rPr lang="en-GB" sz="3600" b="1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≥ℏ</m:t>
                      </m:r>
                    </m:oMath>
                  </m:oMathPara>
                </a14:m>
                <a:endParaRPr lang="en-GB" sz="36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234" y="1289905"/>
                <a:ext cx="2945765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207760" y="185331"/>
            <a:ext cx="2936240" cy="110799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chemeClr val="accent5">
                    <a:lumMod val="90000"/>
                  </a:schemeClr>
                </a:solidFill>
              </a:rPr>
              <a:t>No</a:t>
            </a:r>
            <a:endParaRPr lang="en-GB" sz="6600" dirty="0">
              <a:solidFill>
                <a:schemeClr val="accent5">
                  <a:lumMod val="9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2840" y="1905328"/>
            <a:ext cx="2931160" cy="1107996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0070C0"/>
                </a:solidFill>
              </a:rPr>
              <a:t>M</a:t>
            </a:r>
            <a:r>
              <a:rPr lang="en-GB" sz="6600" dirty="0" smtClean="0">
                <a:solidFill>
                  <a:srgbClr val="0070C0"/>
                </a:solidFill>
              </a:rPr>
              <a:t>aybe</a:t>
            </a:r>
            <a:endParaRPr lang="en-GB" sz="6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01930" y="30021"/>
            <a:ext cx="5741670" cy="128650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828675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15188" algn="l"/>
              </a:tabLst>
            </a:pPr>
            <a:r>
              <a:rPr lang="en-GB" sz="3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Engineering inhomogeneous  materials                                            </a:t>
            </a:r>
            <a:r>
              <a:rPr lang="en-GB" sz="16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Mayoh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</a:rPr>
              <a:t>, AGG. PRB 90, 134513 (2014</a:t>
            </a: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endParaRPr lang="en-GB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67970" name="AutoShape 2" descr="https://mail-attachment.googleusercontent.com/attachment/u/0/?ui=2&amp;ik=1b74df1922&amp;view=att&amp;th=1387b9b65010be5b&amp;attid=0.1.1&amp;disp=inline&amp;safe=1&amp;zw&amp;saduie=AG9B_P_Wialn7dseG9G9HSV8c-xA&amp;sadet=1342108703615&amp;sads=7yCLqgKVV_GIDLZ1mg-0K2RaaYY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" name="Rectangular Callout 1"/>
          <p:cNvSpPr/>
          <p:nvPr/>
        </p:nvSpPr>
        <p:spPr bwMode="auto">
          <a:xfrm>
            <a:off x="3733800" y="3124200"/>
            <a:ext cx="3997325" cy="1295400"/>
          </a:xfrm>
          <a:prstGeom prst="wedgeRectCallout">
            <a:avLst>
              <a:gd name="adj1" fmla="val -32016"/>
              <a:gd name="adj2" fmla="val 102500"/>
            </a:avLst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862" y="6519446"/>
            <a:ext cx="66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alibri" panose="020F0502020204030204" pitchFamily="34" charset="0"/>
              </a:rPr>
              <a:t> </a:t>
            </a:r>
            <a:endParaRPr lang="en-GB" sz="1600" dirty="0">
              <a:latin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323955" y="80072"/>
            <a:ext cx="2057400" cy="1452192"/>
            <a:chOff x="6323955" y="80072"/>
            <a:chExt cx="2057400" cy="1452192"/>
          </a:xfrm>
        </p:grpSpPr>
        <p:pic>
          <p:nvPicPr>
            <p:cNvPr id="7170" name="Picture 2" descr="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5321" y="80072"/>
              <a:ext cx="1154669" cy="1154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323955" y="1193710"/>
              <a:ext cx="2057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Calibri" panose="020F0502020204030204" pitchFamily="34" charset="0"/>
                </a:rPr>
                <a:t>James </a:t>
              </a:r>
              <a:r>
                <a:rPr lang="en-GB" sz="1600" dirty="0" err="1" smtClean="0">
                  <a:latin typeface="Calibri" panose="020F0502020204030204" pitchFamily="34" charset="0"/>
                </a:rPr>
                <a:t>Mayoh</a:t>
              </a:r>
              <a:endParaRPr lang="en-GB" sz="1600" dirty="0" smtClean="0">
                <a:latin typeface="Calibri" panose="020F0502020204030204" pitchFamily="34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87127"/>
            <a:ext cx="3427712" cy="299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5562600"/>
            <a:ext cx="9144000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Global </a:t>
            </a:r>
            <a:r>
              <a:rPr lang="en-GB" sz="4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T</a:t>
            </a:r>
            <a:r>
              <a:rPr lang="en-GB" sz="4800" baseline="-250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c</a:t>
            </a:r>
            <a:r>
              <a:rPr lang="en-GB" sz="4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&gt; Bulk </a:t>
            </a:r>
            <a:r>
              <a:rPr lang="en-GB" sz="4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T</a:t>
            </a:r>
            <a:r>
              <a:rPr lang="en-GB" sz="4800" baseline="-250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c</a:t>
            </a:r>
            <a:r>
              <a:rPr lang="en-GB" sz="4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?</a:t>
            </a:r>
            <a:endParaRPr lang="en-GB" sz="4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445" y="1682180"/>
            <a:ext cx="5442557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3A7986"/>
                </a:solidFill>
                <a:latin typeface="Calibri" panose="020F0502020204030204" pitchFamily="34" charset="0"/>
              </a:rPr>
              <a:t>Inhomogeneous JJ arrays </a:t>
            </a:r>
            <a:endParaRPr lang="en-GB" sz="4000" dirty="0">
              <a:solidFill>
                <a:srgbClr val="3A7986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68" y="2383759"/>
            <a:ext cx="5430834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Experimentally feasible</a:t>
            </a:r>
            <a:endParaRPr lang="en-GB" sz="40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168" y="4508325"/>
            <a:ext cx="5430833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3A7986"/>
                </a:solidFill>
                <a:latin typeface="Calibri" panose="020F0502020204030204" pitchFamily="34" charset="0"/>
              </a:rPr>
              <a:t>Charging effects</a:t>
            </a:r>
            <a:endParaRPr lang="en-GB" sz="4000" dirty="0">
              <a:solidFill>
                <a:srgbClr val="3A7986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68" y="3808333"/>
            <a:ext cx="5430833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3D </a:t>
            </a:r>
            <a:r>
              <a:rPr lang="en-GB" sz="4000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nano</a:t>
            </a:r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-spheres</a:t>
            </a:r>
            <a:endParaRPr lang="en-GB" sz="40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6445" y="3100447"/>
                <a:ext cx="5442557" cy="70788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rgbClr val="3A7986"/>
                          </a:solidFill>
                          <a:latin typeface="Cambria Math"/>
                        </a:rPr>
                        <m:t>𝐿</m:t>
                      </m:r>
                      <m:r>
                        <a:rPr lang="en-GB" sz="4000" b="0" i="1" smtClean="0">
                          <a:solidFill>
                            <a:srgbClr val="3A7986"/>
                          </a:solidFill>
                          <a:latin typeface="Cambria Math"/>
                        </a:rPr>
                        <m:t>∼5</m:t>
                      </m:r>
                      <m:r>
                        <a:rPr lang="en-GB" sz="4000" b="0" i="1" smtClean="0">
                          <a:solidFill>
                            <a:srgbClr val="3A7986"/>
                          </a:solidFill>
                          <a:latin typeface="Cambria Math"/>
                        </a:rPr>
                        <m:t>𝑛𝑚</m:t>
                      </m:r>
                      <m:r>
                        <a:rPr lang="en-GB" sz="4000" b="0" i="1" smtClean="0">
                          <a:solidFill>
                            <a:srgbClr val="3A7986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4000" b="0" i="1" smtClean="0">
                          <a:solidFill>
                            <a:srgbClr val="3A7986"/>
                          </a:solidFill>
                          <a:latin typeface="Cambria Math"/>
                        </a:rPr>
                        <m:t>𝜎</m:t>
                      </m:r>
                      <m:r>
                        <a:rPr lang="en-GB" sz="4000" b="0" i="1" smtClean="0">
                          <a:solidFill>
                            <a:srgbClr val="3A7986"/>
                          </a:solidFill>
                          <a:latin typeface="Cambria Math"/>
                        </a:rPr>
                        <m:t>∼1</m:t>
                      </m:r>
                      <m:r>
                        <a:rPr lang="en-GB" sz="4000" b="0" i="1" smtClean="0">
                          <a:solidFill>
                            <a:srgbClr val="3A7986"/>
                          </a:solidFill>
                          <a:latin typeface="Cambria Math"/>
                        </a:rPr>
                        <m:t>𝑛𝑚</m:t>
                      </m:r>
                    </m:oMath>
                  </m:oMathPara>
                </a14:m>
                <a:endParaRPr lang="en-GB" sz="4000" dirty="0">
                  <a:solidFill>
                    <a:srgbClr val="3A7986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5" y="3100447"/>
                <a:ext cx="5442557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48069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49" y="1460742"/>
            <a:ext cx="2863271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09998" y="4549"/>
            <a:ext cx="5334001" cy="101566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Global T</a:t>
            </a:r>
            <a:r>
              <a:rPr lang="en-GB" sz="6000" baseline="-25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c</a:t>
            </a:r>
            <a:r>
              <a:rPr lang="en-GB" sz="6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?</a:t>
            </a:r>
            <a:endParaRPr lang="en-GB" sz="60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168" y="139364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</a:rPr>
              <a:t>Grey = No SC 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838198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L ~ 5nm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63" y="5045719"/>
            <a:ext cx="63825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C00000"/>
                </a:solidFill>
              </a:rPr>
              <a:t>T</a:t>
            </a:r>
            <a:endParaRPr lang="en-GB" sz="4400" dirty="0">
              <a:solidFill>
                <a:srgbClr val="C00000"/>
              </a:solidFill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122251" y="1460742"/>
            <a:ext cx="334949" cy="3606711"/>
          </a:xfrm>
          <a:prstGeom prst="downArrow">
            <a:avLst/>
          </a:prstGeom>
          <a:solidFill>
            <a:srgbClr val="0070C0">
              <a:alpha val="89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106" y="5430439"/>
            <a:ext cx="43434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800000"/>
                </a:solidFill>
                <a:latin typeface="Calibri" panose="020F0502020204030204" pitchFamily="34" charset="0"/>
              </a:rPr>
              <a:t>Grain T</a:t>
            </a:r>
            <a:r>
              <a:rPr lang="en-GB" baseline="-250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c</a:t>
            </a:r>
            <a:r>
              <a:rPr lang="en-GB" dirty="0" smtClean="0">
                <a:solidFill>
                  <a:srgbClr val="800000"/>
                </a:solidFill>
                <a:latin typeface="Calibri" panose="020F0502020204030204" pitchFamily="34" charset="0"/>
              </a:rPr>
              <a:t> sensitive to L  </a:t>
            </a:r>
            <a:endParaRPr lang="en-GB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1074" y="4648200"/>
            <a:ext cx="4384432" cy="584775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Highly 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inhomogenous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106" y="6172200"/>
            <a:ext cx="43434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800000"/>
                </a:solidFill>
                <a:latin typeface="Calibri" panose="020F0502020204030204" pitchFamily="34" charset="0"/>
              </a:rPr>
              <a:t>Fine not all grains SC</a:t>
            </a:r>
            <a:endParaRPr lang="en-GB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3303995" cy="261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95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0"/>
            <a:ext cx="1981200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bg1">
                    <a:lumMod val="95000"/>
                  </a:schemeClr>
                </a:solidFill>
              </a:rPr>
              <a:t>How?</a:t>
            </a:r>
            <a:endParaRPr lang="en-GB" sz="5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5200" y="923330"/>
            <a:ext cx="29718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BCS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16923" y="3071878"/>
            <a:ext cx="29718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Periodic orbit theory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505200" y="153889"/>
                <a:ext cx="2971800" cy="769441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44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Δ</m:t>
                      </m:r>
                      <m:r>
                        <a:rPr lang="en-GB" sz="4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≫</m:t>
                      </m:r>
                      <m:r>
                        <a:rPr lang="en-GB" sz="4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𝛿</m:t>
                      </m:r>
                    </m:oMath>
                  </m:oMathPara>
                </a14:m>
                <a:endParaRPr lang="en-GB" sz="4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53889"/>
                <a:ext cx="2971800" cy="7694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505200" y="1828800"/>
                <a:ext cx="2971800" cy="1223733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sz="3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3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sz="3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𝐹</m:t>
                              </m:r>
                            </m:sub>
                          </m:sSub>
                          <m:r>
                            <a:rPr lang="en-GB" sz="3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𝐿</m:t>
                          </m:r>
                        </m:den>
                      </m:f>
                      <m:r>
                        <a:rPr lang="en-GB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≪1</m:t>
                      </m:r>
                    </m:oMath>
                  </m:oMathPara>
                </a14:m>
                <a:endParaRPr lang="en-GB" sz="3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828800"/>
                <a:ext cx="2971800" cy="12237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0" y="1177214"/>
            <a:ext cx="2743200" cy="58477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7030A0"/>
                </a:solidFill>
              </a:rPr>
              <a:t>Single grain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11723" y="5562600"/>
            <a:ext cx="2743200" cy="58477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7030A0"/>
                </a:solidFill>
              </a:rPr>
              <a:t>Open grain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2785" y="5270212"/>
            <a:ext cx="48432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Tunneling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3383" y="5854987"/>
            <a:ext cx="482262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Cutoff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long periodic orbits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88723" y="2514600"/>
            <a:ext cx="2438400" cy="971550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14" name="TextBox 13"/>
          <p:cNvSpPr txBox="1"/>
          <p:nvPr/>
        </p:nvSpPr>
        <p:spPr>
          <a:xfrm>
            <a:off x="3578552" y="4163534"/>
            <a:ext cx="2927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Balian,Bloch,Gutzwiller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471138" y="515981"/>
                <a:ext cx="2596662" cy="707886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/>
                        </a:rPr>
                        <m:t>𝐿</m:t>
                      </m:r>
                      <m:r>
                        <a:rPr lang="en-GB" sz="4000" b="0" i="1" smtClean="0">
                          <a:latin typeface="Cambria Math"/>
                        </a:rPr>
                        <m:t>∼5</m:t>
                      </m:r>
                      <m:r>
                        <a:rPr lang="en-GB" sz="4000" b="0" i="1" smtClean="0">
                          <a:latin typeface="Cambria Math"/>
                        </a:rPr>
                        <m:t>𝑛𝑚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138" y="515981"/>
                <a:ext cx="2596662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752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18677"/>
            <a:ext cx="2652513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3D Array</a:t>
            </a:r>
            <a:endParaRPr lang="en-GB" sz="36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52" y="1892191"/>
            <a:ext cx="698604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" y="6083368"/>
            <a:ext cx="294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85147"/>
            <a:ext cx="2517140" cy="58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6" y="2629224"/>
            <a:ext cx="8234313" cy="108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414" y="5913386"/>
            <a:ext cx="26765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09" y="5263895"/>
            <a:ext cx="19431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760" y="3649306"/>
            <a:ext cx="381000" cy="31393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G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N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U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51240" y="76200"/>
            <a:ext cx="381000" cy="369331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</a:t>
            </a:r>
          </a:p>
          <a:p>
            <a:pPr algn="ctr"/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N</a:t>
            </a:r>
            <a:endParaRPr lang="en-GB" sz="18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G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N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U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9462" y="5155736"/>
            <a:ext cx="5480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Percolation ?</a:t>
            </a:r>
            <a:endParaRPr lang="en-GB" sz="4000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92410"/>
            <a:ext cx="4095750" cy="126332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</p:pic>
      <p:grpSp>
        <p:nvGrpSpPr>
          <p:cNvPr id="16" name="Group 15"/>
          <p:cNvGrpSpPr/>
          <p:nvPr/>
        </p:nvGrpSpPr>
        <p:grpSpPr>
          <a:xfrm>
            <a:off x="958329" y="3895528"/>
            <a:ext cx="1445260" cy="1323439"/>
            <a:chOff x="6471920" y="4152801"/>
            <a:chExt cx="2896944" cy="2331819"/>
          </a:xfrm>
        </p:grpSpPr>
        <p:sp>
          <p:nvSpPr>
            <p:cNvPr id="17" name="Up Arrow 16"/>
            <p:cNvSpPr/>
            <p:nvPr/>
          </p:nvSpPr>
          <p:spPr bwMode="auto">
            <a:xfrm>
              <a:off x="6477000" y="4267200"/>
              <a:ext cx="762000" cy="914400"/>
            </a:xfrm>
            <a:prstGeom prst="upArrow">
              <a:avLst/>
            </a:prstGeom>
            <a:solidFill>
              <a:schemeClr val="accent2">
                <a:lumMod val="60000"/>
                <a:lumOff val="40000"/>
                <a:alpha val="89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15200" y="4152801"/>
              <a:ext cx="1219199" cy="1138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</a:rPr>
                <a:t>T</a:t>
              </a:r>
              <a:endParaRPr lang="en-GB" sz="3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Down Arrow 18"/>
            <p:cNvSpPr/>
            <p:nvPr/>
          </p:nvSpPr>
          <p:spPr bwMode="auto">
            <a:xfrm>
              <a:off x="6471920" y="5494020"/>
              <a:ext cx="838200" cy="990600"/>
            </a:xfrm>
            <a:prstGeom prst="downArrow">
              <a:avLst/>
            </a:prstGeom>
            <a:solidFill>
              <a:srgbClr val="FF99CC">
                <a:alpha val="89000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15200" y="5581876"/>
              <a:ext cx="2053664" cy="704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rgbClr val="660033"/>
                  </a:solidFill>
                  <a:latin typeface="Calibri" panose="020F0502020204030204" pitchFamily="34" charset="0"/>
                </a:rPr>
                <a:t>#SCG</a:t>
              </a:r>
              <a:endParaRPr lang="en-GB" sz="2000" dirty="0">
                <a:solidFill>
                  <a:srgbClr val="660033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-2" y="1511778"/>
            <a:ext cx="213614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i="1" dirty="0" smtClean="0">
                <a:latin typeface="Calibri" panose="020F0502020204030204" pitchFamily="34" charset="0"/>
              </a:rPr>
              <a:t>Schoen, </a:t>
            </a:r>
            <a:r>
              <a:rPr lang="en-GB" sz="1600" i="1" dirty="0" err="1" smtClean="0">
                <a:latin typeface="Calibri" panose="020F0502020204030204" pitchFamily="34" charset="0"/>
              </a:rPr>
              <a:t>Zaikin</a:t>
            </a:r>
            <a:r>
              <a:rPr lang="en-GB" sz="1600" i="1" dirty="0" smtClean="0">
                <a:latin typeface="Calibri" panose="020F0502020204030204" pitchFamily="34" charset="0"/>
              </a:rPr>
              <a:t>, Fazio</a:t>
            </a:r>
            <a:endParaRPr lang="en-GB" sz="1600" i="1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6138" y="1465008"/>
            <a:ext cx="17241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Charging</a:t>
            </a:r>
            <a:endParaRPr lang="en-GB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87275" y="1430526"/>
            <a:ext cx="17241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Hopping</a:t>
            </a:r>
            <a:endParaRPr lang="en-GB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18726" y="1436698"/>
            <a:ext cx="221567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Quasiparticles</a:t>
            </a:r>
            <a:endParaRPr lang="en-GB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" y="152400"/>
            <a:ext cx="265251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1 </a:t>
            </a:r>
            <a:r>
              <a:rPr lang="en-GB" dirty="0">
                <a:solidFill>
                  <a:srgbClr val="0070C0"/>
                </a:solidFill>
              </a:rPr>
              <a:t>N</a:t>
            </a:r>
            <a:r>
              <a:rPr lang="en-GB" dirty="0" smtClean="0">
                <a:solidFill>
                  <a:srgbClr val="0070C0"/>
                </a:solidFill>
              </a:rPr>
              <a:t>ano-Grain</a:t>
            </a:r>
            <a:endParaRPr lang="en-GB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974758" y="110791"/>
                <a:ext cx="2766646" cy="7078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4000" b="0" i="0" smtClean="0">
                          <a:solidFill>
                            <a:srgbClr val="3A7986"/>
                          </a:solidFill>
                          <a:latin typeface="Cambria Math"/>
                        </a:rPr>
                        <m:t>Δ</m:t>
                      </m:r>
                      <m:d>
                        <m:dPr>
                          <m:ctrlPr>
                            <a:rPr lang="en-GB" sz="4000" b="0" i="1" smtClean="0">
                              <a:solidFill>
                                <a:srgbClr val="3A798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4000" b="0" i="1" smtClean="0">
                              <a:solidFill>
                                <a:srgbClr val="3A7986"/>
                              </a:solidFill>
                              <a:latin typeface="Cambria Math"/>
                            </a:rPr>
                            <m:t>𝜖</m:t>
                          </m:r>
                          <m:r>
                            <a:rPr lang="en-GB" sz="4000" b="0" i="1" smtClean="0">
                              <a:solidFill>
                                <a:srgbClr val="3A7986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sz="4000" b="0" i="1" smtClean="0">
                              <a:solidFill>
                                <a:srgbClr val="3A7986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GB" sz="4000" b="0" i="1" smtClean="0">
                              <a:solidFill>
                                <a:srgbClr val="3A7986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sz="4000" b="0" i="1" smtClean="0">
                              <a:solidFill>
                                <a:srgbClr val="3A7986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</m:d>
                    </m:oMath>
                  </m:oMathPara>
                </a14:m>
                <a:endParaRPr lang="en-GB" sz="4000" dirty="0">
                  <a:solidFill>
                    <a:srgbClr val="3A7986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758" y="110791"/>
                <a:ext cx="2766646" cy="70788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478093" y="122514"/>
            <a:ext cx="1896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Tunnelling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57837" y="122514"/>
            <a:ext cx="299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+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5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6858000" cy="70788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Percolation?</a:t>
            </a:r>
            <a:endParaRPr lang="en-GB" sz="4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284523"/>
            <a:ext cx="2667000" cy="1446550"/>
          </a:xfrm>
          <a:prstGeom prst="rect">
            <a:avLst/>
          </a:prstGeom>
          <a:solidFill>
            <a:srgbClr val="6600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</a:t>
            </a:r>
            <a:r>
              <a:rPr lang="en-GB" sz="8800" baseline="-25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</a:t>
            </a:r>
            <a:r>
              <a:rPr lang="en-GB" sz="8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  <a:endParaRPr lang="en-GB" sz="8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2400" y="2096681"/>
            <a:ext cx="3519731" cy="2331819"/>
            <a:chOff x="6471920" y="4152801"/>
            <a:chExt cx="2291080" cy="2331819"/>
          </a:xfrm>
        </p:grpSpPr>
        <p:sp>
          <p:nvSpPr>
            <p:cNvPr id="2" name="Up Arrow 1"/>
            <p:cNvSpPr/>
            <p:nvPr/>
          </p:nvSpPr>
          <p:spPr bwMode="auto">
            <a:xfrm>
              <a:off x="6477000" y="4267200"/>
              <a:ext cx="762000" cy="914400"/>
            </a:xfrm>
            <a:prstGeom prst="upArrow">
              <a:avLst/>
            </a:prstGeom>
            <a:solidFill>
              <a:schemeClr val="accent2">
                <a:lumMod val="60000"/>
                <a:lumOff val="40000"/>
                <a:alpha val="89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315200" y="4152801"/>
              <a:ext cx="12192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0" dirty="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</a:rPr>
                <a:t>T</a:t>
              </a:r>
              <a:endParaRPr lang="en-GB" sz="8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Down Arrow 7"/>
            <p:cNvSpPr/>
            <p:nvPr/>
          </p:nvSpPr>
          <p:spPr bwMode="auto">
            <a:xfrm>
              <a:off x="6471920" y="5494020"/>
              <a:ext cx="838200" cy="990600"/>
            </a:xfrm>
            <a:prstGeom prst="downArrow">
              <a:avLst/>
            </a:prstGeom>
            <a:solidFill>
              <a:srgbClr val="FF99CC">
                <a:alpha val="89000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15200" y="5581877"/>
              <a:ext cx="1447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660033"/>
                  </a:solidFill>
                  <a:latin typeface="Calibri" panose="020F0502020204030204" pitchFamily="34" charset="0"/>
                </a:rPr>
                <a:t>#</a:t>
              </a:r>
              <a:r>
                <a:rPr lang="en-GB" dirty="0" err="1" smtClean="0">
                  <a:solidFill>
                    <a:srgbClr val="660033"/>
                  </a:solidFill>
                  <a:latin typeface="Calibri" panose="020F0502020204030204" pitchFamily="34" charset="0"/>
                </a:rPr>
                <a:t>SCgrains</a:t>
              </a:r>
              <a:endParaRPr lang="en-GB" dirty="0">
                <a:solidFill>
                  <a:srgbClr val="660033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-11723" y="707886"/>
            <a:ext cx="685800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Phase fluctuations?</a:t>
            </a:r>
            <a:endParaRPr lang="en-GB" sz="36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81200"/>
            <a:ext cx="465292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581400" y="6007798"/>
            <a:ext cx="54864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R=5nm </a:t>
            </a:r>
            <a:r>
              <a:rPr lang="en-GB" sz="2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sym typeface="Symbol"/>
              </a:rPr>
              <a:t>=1nm =0.3</a:t>
            </a:r>
            <a:endParaRPr lang="en-GB" sz="2400" dirty="0">
              <a:solidFill>
                <a:schemeClr val="tx2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75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15361"/>
            <a:ext cx="6729318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990599"/>
                <a:ext cx="2621280" cy="5847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𝜎</m:t>
                      </m:r>
                      <m:r>
                        <a:rPr lang="en-GB" b="0" i="1" smtClean="0">
                          <a:latin typeface="Cambria Math"/>
                        </a:rPr>
                        <m:t>=1 </m:t>
                      </m:r>
                      <m:r>
                        <a:rPr lang="en-GB" b="0" i="1" smtClean="0">
                          <a:latin typeface="Cambria Math"/>
                        </a:rPr>
                        <m:t>𝑛𝑚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0599"/>
                <a:ext cx="262128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1575374"/>
                <a:ext cx="2621280" cy="5847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/>
                            </a:rPr>
                            <m:t>𝑅</m:t>
                          </m:r>
                        </m:e>
                      </m:acc>
                      <m:r>
                        <a:rPr lang="en-GB" b="0" i="1" smtClean="0">
                          <a:latin typeface="Cambria Math"/>
                        </a:rPr>
                        <m:t>=5 </m:t>
                      </m:r>
                      <m:r>
                        <a:rPr lang="en-GB" b="0" i="1" smtClean="0">
                          <a:latin typeface="Cambria Math"/>
                        </a:rPr>
                        <m:t>𝑛𝑚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5374"/>
                <a:ext cx="262128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39279" y="228600"/>
                <a:ext cx="4218847" cy="58477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𝜆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=0.2, 0.25, 0.3, 0.35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279" y="228600"/>
                <a:ext cx="4218847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37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647" y="783837"/>
            <a:ext cx="8859352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Librarians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40297" y="5820037"/>
            <a:ext cx="3004038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Control</a:t>
            </a:r>
            <a:endParaRPr lang="en-GB" sz="6000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192"/>
            <a:ext cx="9144000" cy="64633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solidFill>
                  <a:srgbClr val="800000"/>
                </a:solidFill>
                <a:latin typeface="Calibri" panose="020F0502020204030204" pitchFamily="34" charset="0"/>
              </a:rPr>
              <a:t>Pb</a:t>
            </a:r>
            <a:r>
              <a:rPr lang="en-GB" sz="36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 ~7K   Al ~1K  Sn ~3.7K  </a:t>
            </a:r>
            <a:r>
              <a:rPr lang="en-GB" sz="3600" dirty="0" err="1" smtClean="0">
                <a:solidFill>
                  <a:srgbClr val="800000"/>
                </a:solidFill>
                <a:latin typeface="Calibri" panose="020F0502020204030204" pitchFamily="34" charset="0"/>
              </a:rPr>
              <a:t>Nb</a:t>
            </a:r>
            <a:r>
              <a:rPr lang="en-GB" sz="36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 ~9.3K</a:t>
            </a:r>
            <a:endParaRPr lang="en-GB" sz="3600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27426" y="1600200"/>
            <a:ext cx="2416909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Thinner 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27426" y="2185307"/>
            <a:ext cx="2416574" cy="58477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Cleaner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27426" y="2766082"/>
            <a:ext cx="2416574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Smaller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975" y="4584926"/>
            <a:ext cx="6419115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BCS + (weak) disorder, interactions..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596" y="5235262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5A371A"/>
                </a:solidFill>
                <a:latin typeface="Calibri" panose="020F0502020204030204" pitchFamily="34" charset="0"/>
              </a:rPr>
              <a:t>Thin films</a:t>
            </a:r>
            <a:endParaRPr lang="en-GB" dirty="0">
              <a:solidFill>
                <a:srgbClr val="5A371A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837" y="57150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660033"/>
                </a:solidFill>
                <a:latin typeface="Calibri" panose="020F0502020204030204" pitchFamily="34" charset="0"/>
              </a:rPr>
              <a:t>Josephson Junctions</a:t>
            </a:r>
            <a:endParaRPr lang="en-GB" dirty="0">
              <a:solidFill>
                <a:srgbClr val="660033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699" y="6172199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5A371A"/>
                </a:solidFill>
                <a:latin typeface="Calibri" panose="020F0502020204030204" pitchFamily="34" charset="0"/>
              </a:rPr>
              <a:t>Nanowires</a:t>
            </a:r>
            <a:endParaRPr lang="en-GB" dirty="0">
              <a:solidFill>
                <a:srgbClr val="5A371A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AutoShape 2" descr="data:image/jpeg;base64,/9j/4AAQSkZJRgABAQAAAQABAAD/2wCEAAkGBxQSEhUUExQVFhUXFxobGBQXGBkcGBgaFxwYGBgdFxcYHSggGBwlGxoXITEhJSkrLi4uFx8zODMsNygtLisBCgoKDg0OGhAQGiwkHBwsLCwsLCwsLCwsLCwsLCwsLCwsLCwsLCwsLCwsLCwsLCwsLCwsLCwsLCwsLCwsLCwsLP/AABEIAOEA4QMBIgACEQEDEQH/xAAbAAACAgMBAAAAAAAAAAAAAAADBAIFAAEGB//EAEcQAAEDAgMEBgYIBQIDCQAAAAEAAhEDIQQSMQUiQVETMmFxgbEGcpGhwfAUIzNCUrLR4WJzgpLxFcIHQ6IWNERTVGODk7P/xAAYAQEBAQEBAAAAAAAAAAAAAAABAAIDBP/EAB8RAQEAAgMBAQEBAQAAAAAAAAABAhESITFBUWEiA//aAAwDAQACEQMRAD8A5jY1Xcdxv8E9UqWVZsnqGPxfAJ5y8d9eqeJjRVO0nbn9Z8irVh1VPtA7n9R8v3TPRTu1hukfx+TVUzuX5/A/FWe2H7rv5jvcSFWVLsnt/VOPgHYbdblwPBGZY9Ye/wDRBZ3ac0eiD+CfA/BNSc9a87jvIqezhNH+l0/3EfAIREB9o3HGL/FTwX2Nv/LP/wC1QfAK+JTVXbo9U/7kDGHdb2AIr+qPUPuLv1QMfdrfVC1AlQO6O1GCBRFgisvZVDQHBYdIWcVjgg6ZGik3/vDRyLPdlUeC2DGJ8W/7VJ0J+zp/y2adwVdXFqnqfEKxJ3G2jcb+UKvrmBU9X4hc43SxtQPrfAIOHN/D4o5+wM/iGn9KBhtfBbYMtHPyUK/2lP1G+akHRxUf+ZT7Gt80EHajvrXpXRpjl8Qj7YdFV57Uv913cPMJngvrdHRN4brN70nTNgm8L1x3qpWULFtaXNI4LHdGC0tnjM+Ee5MP2wIsw+/9EXZlLcPrHyCZLRB7f1Wuvw9q0bZAF2H228krVr9KMoEyeHarR+HCT2cz64esmaQu0auanMRL3H2k/r7lX1BuN7ym8T9i3x8wk6x3G95804+BNuLaY6yIMU3mR896AymTy07EUUSeDf8ApSk3YxsOubtIv2pjBO+rIuIaB/dUe/yISNWlEAge5WFUz0nq0/IIqU1V0s/oPm4IOOOnqiPEEopO5/Q7zcgbQbp6oWoKJheqizCFSNh3KZKqmwolbYVpyCjPsW3PjEf1KRFvnkoR9e71vKSpLirtWnutk2a28HUAA+SUr4lrg+D1hA9oT1fBtB0Gg4DkFXV6AzwszRY100P6h/tQKdUNdfi0QnMZZj/5h9xCSo05PgNUwDvxLVqnWBqNjTd/MovpDs8EbAsifWZ+ZSK7WI6R/f8ABBcNx3gi7U67x2oThuO8EzwVqkJATWF64QKWgsEzgzLh4pukfy9qxT6MrFy6JrZz4p+J8gsc4yFDZ4mn/UfgsKr6dmXjkkNniao708DcJLZtqnt/ZOK2FiLUWeJ94SmIbujvPmf2TWK+xZ88kvV6rfHzTiGNjQz7RwRaQaLmYPIiYHG/FQzEDre8/ojUZ/EB3n9lpBVYLhGltdfdZPV/+b3U/wAoStbUX5JjEGem7mflQlLWduf/ABn8xQcebDuHkmsczdAEXZPgSP3SmNuR2AeS1BRqIOUdykVlKzVt10KNsChzU4hRI4qLZFkAQazj2u8j+iNwQKYh7+8jz/dSdTiG38APcFWVh9YO8eas6zpJ8PJVtbrjvC5kPG9R/wDNd+YJbCDe/pCYxh+rd/Nf+YJbCje8AtzwGizsHtW8Nx9dnnKxvGRp2rdDQeu34oRDaHXd3qFUbh8FPHHefwufgIUKh3D3t+M/BbngqNKzQmsCN9LU9E7gWbw7is1H8x5rFDKtLmTmyh9WO93wUnsWtl/Zjvd53R3j4Wv8/wCU30xqIVds3r+B8irEhV2zesfVd+VOPgQr3pU0pVdDW+Pn+yPXd9UzuS1fqt8ff/laiGaz+HzRKcaFpQW6WJ9hTFJ0jrwR63NVTKrN4W5H2pqJdVEgSWiToLC5S1acwkzp22McUWsft+4flCEU21pmBafq2jddJmASCDcESQRoCFWY7Udw8kSv1HfPEIWP19i3ANT0Cnw7lCmLBGAQoiXRMKJMBYStQotnQd4S2b6x3efim407xZKUT9Z/UoOpxJ3j3/oq2p9q3vH6KxxF3nvVcftB3hc2/gOMP1R/mO80HBC57h8+SNi/se+o/wDMgYIbxtoAtTxkTEVstgJPf8ypbPxBdla5pBLwR2wnsPgqb7w0uPB14IKhjn/WsNhDhAAgAReFdJUYx0vf6/x/yovO4e8eX+EGvUkuM6mVhdukdo9y6TwGGjRNYF294FK09AmcKbmNUWKLFYoZj/CsXPRO7OP1Q73eZRz5pfBGKLf6vzFMOFtUfaY24qqwJ3j6rj7lZuVXg9Xeo7yKcQFifsqfzz/RL1DutnW6YxI+qZ88SrD0e2NTqjPVcRciAQAAIAk6rVuolQK8WN5PIEXTrWmAQwX7P3sp7dwrWEdE0AOtAJN+Gp1jilcJTAbDpDgYjuVuXtCVnGbiIi3YIhHxf/iPD8qUrVBmnhbXsAHwRMVXkVo4keSkra43HD51QNo3Ps8kWrZrvDzUdpC/dHktRlOmbDtRnPsg0zYdyIzmgxpbCgRxROEqLR6ze8JXDXqD1vimWDeb6w9iZfsx1NtJ5pubJkuIOU5juFp/u9yNyJa1use9I61R6w802BOqAaBDmuvd/KxjLx7+Cwdk8afqWz+N/wCYoWEs509nsg/qiY5w6Fk/id5krotq+jbKGALzeuejc517BxAygcAA4eIWt6Gi+yqVI4erVNQtcx7GhsEyHyBYX1m/8Kq6uIYagGYEk6wQGxaDPHij7Dx/0aqHQXNLYe208xE2kGPeoek1dteoKzGZGuBEGJc5puTFtI9iJ6vihriCdNSsbp4rpX7GFXCUntG+1+RxA+6XkSecSCucZYR26rrjegYoaJ/B4bPLZgnQQb6C/IXJn+HtSeWA0njMQb6wrjZdcEAOsAIBEzz1WKoB/wBmK34feFitszPx1P7isWOVJXCfZM8fMpshExGBfTa2WFohsyI1GpjQGQpYVtyYByiSJ4wYtqePsRswu8Krwgu/+W7yVs1uazbkmOOqQbTyl8D/AJbpv96LplVJY37Jnd7esVabFc3LlIm8nsHDxlD2bsOriiGUwAGw576m61rSCO2fDmiUtnhjH1KdacjXgE7meMgGVjgSS5zrDlcpyvWlBsQ9xqNbSbneLtY0EnvMX46lVzy++YjMXXuDB48OcjwXcbY9KMPs+mcNg2NdiCMtWpOZrH/fzPN6rgZ3RuiPBcnsz0cxOIOekM461R1Q5GtJMgB1y5xubAC4Rjf1VTYw73DVKmqTn7SJVvj9lvYarXtIczKdeZIntH6KmwuHL3BgiXEAX4my6RmtVepHq+ZWtpgZj4I2JommHNMEtcBaeBIKFtMb8BP1JsG6FJo5mExWwpYGh2W7A4QZs7Qm5ju7NEHozreNJ7UJER+IKTHNiMw96EGjP7fijPbfhYeKikyJBkWjzVptXbtV9ClTe/NTZGVsNBbllrQTlBiO08FUsaLp3Y2zBWcQYhpaSwjrtJg3BEAGPas3X1JDCYg021W06paR2ZfYTPHgrhvpEH4MUehph4cWud99sObUzDvBj3K/xmPc2mKRY0O4ZZ0DZAF9VwFWm41Hu/jLZFhb/PHksY9+tWaSfQL20mkavPvcR4WldRtbbAr4apwGYQOPXDmj3AFJ+kPoycKAW121WlxbYXEXkkEjWBqqMT+I/N0zWQnS09JcYyqyjlpZCGiXmJfwGnaDqibQr0H4IRSIrZiBU4ZcwMWP4ZGipiCYv7lhedJEcotx/da4ra22LWa6hSpuMNdVfIGaCd3L1b63VFtOgxuIhl2bsmDx62qLTqERECDIiRCb2bgm1azQ/dB1M3twuqTV2zex9stoGm3opDmgA6lvEnKCLXhUwxBad3j7PFd/tPY2GpsA3Z4tzEkX5SuIxlAZuqYkqwylaynYH0qpzC2idE3k72rFrcZd36QeklXEMFJ9EMa4NfmlxJDXGMoIEiRHgoejm0W4c1C9jnZ2wHMLcwNiRvRrfjwXH067xy5ezw7T7UWlj6rTmad7mDw9i5cG9rbGYwVajntBEyYdEjKOy3BN+luPpvp7sg5AYIH4Y53HYua+mOmYM3uCJvqt43aJrNDXA2ESAOBkJ49jZGhin55phrX9G5pLGtaS3IWuBgXLhqdV6R6RMwAwz3USwu6N2Q5n5i5wtIFptoRzhec0KYa6ZfOmnOye/wBQmnkcTlm27yn4FOc3elj/AFP0VwjH4ygyq5raZccxLgIAa49ZwgXA15rrNk5Ke0WtpFvRjpWmoyfrQKdQtc/eyul2Q2EboK4supfig8OSsMLtXIWEOYSxpAMDQtymb3geSMpuqdOnw2Cbj8ViKb3FgbnIcDJhryGtDDDRZw9naue9DNhDE1MS6YGHdmEjUNLyd77robY5XBAw2Jg1CYPSSNZ1LT/t96UwFM0s7ekdlqHeDSQCIIhwkBwuqY2SojteAdDvGTaJM6x4lapUhVrhp0Mzw0HPgJTnpHVZUrEtnsGkcbxyHkqtznC4kG9x2rpPGa6DG7OLqbH5wbNYW/eaczmAHwAde8EI+M2NWGHY4t+rZndxzAFxG8MuUaWg8RzVI3azy8OqOc852uMm5gyJJ+brpa/pDUfhDR6QlrmRlyNmJmJDefasWZQwtsrYVY0KlWmxzg9rRIsW9aY5yLFD2fsiuQ8so55ZrLBkM2IDiMxjlKs9ielVajh3U2upgMawNa5hJJLg0gdoEu7gndj7e6Kl1KdSWEkPkXBe4acSsW5NSRz52I5r6YpuDjLXdGY6VhkECowSJPC5kK02T6PudXe8khwJApEPY4OfaneIcMwuDqUTZeIacW/EPYPrXtIY2bNpNDZB1g39hVr6UekjWMqPo03U6oLW53OzEucZaW8su87wRbbdRSSKyrSrVjlpU3PqD7oa6WkjLvv6rR2mPglP9CZhy413AOLyG0jq8ABznOIMTM7vGQuq9D8e+hgm1KlUuNQioXVHlw+s6klxmcmU9pKUr4ujXqUHQDXmoKgg3Y2nDZndIk2hEt3o+uWGzmubWNOvRI6NpcHfVFxG9DKZG8ZEbvYEpiMIOjpQTmeRIcIILzl59UAceau30GCjh3/+86ONpcC3/oJjsVt6T1sH9CzUwzpMoAIYRpEyY1AMrco04WtQfTpMe4thxcQGuaTDTlIcNReUviWlsXGg0IPAnh2FANZoAGUd95kfstvq6Dx17SF1jImFZncANSfnVWuzKP1rg5phpIMTa/EhUtOuBeJ/dPUccW5msL2hwggGxmNYN0ZSh1k0yx5IBdaLnQAdYe3Xmua+lF4NOAIl5PFxgwLWaCAuh2dhWV61DDuNbK6iyrUIbTgyD0hzOeCKYIMmCd02KrfSHa1NlcuwjQ2k1uRrvvPuSXkkSJOmlguePum6ouk/iHz4rEpm7X/3fssXTV/GVpiKZZlERLWm8jUA8QLdq05sBxMy2B2X/RXu1NrMrPovfhKLKdMkvp0mhvSSIIM9sEdyjjtrYRzawbgixzyMpaRAGVoJMaOzZnWEXvosS38OlG6juZ5vmIy25AzrxlLvac0RGnvErssXtXAU6PRfQnvdTcJcXAteWxmIOeZcxsTl4qqr4/CYvE0clE4Wi1p6Ug5iSQMroDbR3XmUy/xKmlTEukxlaXR3CeC0xhIJGjQCeQBgD3ldLs9uz2VMSMQ6uBmPROY07zDMOIDCQ/SJsksFgqL6OKqNrZW5nCnSdZ9RrXNLNCN6/LUK2tKjozkD/ul2Wf4ozR7LqL6MAEixBLe0AwfenDTYcE1xqtL+mfNGd4A0mQ+JsJkaCZVztfZlKMOKeIpVGuPR7vVpBzi6XGTA0B7QT2K5BzRw4tLRJ4ECb96yvSDWm2U2GkLo8RsSocRTph7Kz+jY4dG5pAa3K25MCRvOgxIAvK53H4pr3POYEvcXEgHUmfDuTLtUvRosdxPbzPd3p2js19cEsEU2yC6LC0x/E62gVp6POwxaWVGs3iB0rgHBulniJaLdYG06RddRtPCspBtAs6MBpLWtygC26RFiJvN5hZyz7Mx284dsl7CS9uUDWbWI4c0A1nNGUPIjQcB710O3HuqPa0Amx8OXeuVebnUXOq6Y22ds05Txjx9758e9NUcS82hpn4f0qpDuKssIDawGtz2Rp7VUynWYmoOFxpDvLT2LH4kvkPYSJk5jIkAietyRH0vs2gHfafEh5bodBCFSZnOUgiXFkWnXLNtFik5U2rUbSFF4qCnEBpbYBunC0KGH2maTw9s9UiHNJ1IK7raPp+19PEUn0ajKhFWnLXtcycrmAyXNMSeA4SuErUC3o3Hq1A7JBBnKYNhpB5rGPfsNiT9rTTZRJZkY7OCRDg45pvN+u72rVXGh9IUszIHG08Bz7EGuCCWmxa6D2EcPepAtdpdb1JB2V/04EWdMCBp8Chu2UTo4cphOvwzZILGzxBF781oYVg+7HdbyTyo0HsnZdNtVprkmmDLgwbzgAbXc2JMCeRKjhcG4S50ZiZ3dBOsDgPgAjOogaZv7nfqsFK1nO7N4/FPJaFZUqDNpDqfQg/e6LN0jmg8ATIPMOKTxNElsAHUI5puH33ewH4Ks2pVLnkGIBtYaW+IRj3V4R+jVOQ/uCxbk81i6drZ9rDzdp+Iogc7g53tXSemWx6eHfhhSdOelLtOBbvEtPEE+xD29sqmykDRGZ7HEPIM2gRYdpXKZQ2VQuLoG+68agWl2XlyWxWeIGYGRxaL3cIJ/pnxW3AhoJEHc9ud37IVIl0HLoPytcTceK0B6LnPcGkMMyIiOFo4J3EYtktaxopl4BkODmkmQA4BrQzTti10ph6bnVWMFjm5jk2e6xUzsx1SoxpBDXmx1m5E+0R4LN9QDK7RuuIAvIi+kCDwATGK2kAwNgEEkwO0ESeep9qq8YN4jlb596liz1RyYwA9zWha0rUsdjM5ygQ3KB385jUJMjRScVYbF2S/FVmUWwC6ZcbhjR1nEDURw4kwtdSArgaVWo8NotLn65WNkwNSY4dpXT1tp16dGnQxFMtDHTTe8EOY1wIcxrjZzOQ4QvRdkbGpYVnRUW6kZnEjO9xOrnDhIBjQcOEL7d2YzEUTTcLOEtI1DjmEjlDwPavPf+stb49PKsTihd7XgOm0G4HzKpnOjt1nx4omPw5p1HU3atMTz5EDhIS/Qk2aQeyQPML0yaYOYavLHN6Jri5jmh0EluYkSBl7V0e1K+GqUGNw+HdRqh7ekdUe5+a0HI0uOXfyusBYFcxSovYRJLeUG/tBT30ioLCq/geB07Tfms5T8UdhXxWB+oy0a1pD94H3OeRd3dZVuAdQGKeaxqNoA7uXKXgF25Mgh1hBVGcVVj7Se9oKIzH1ubD4R28FzmNjW1ts7B0KvS/SsT0JAGQEMJc0ySYNjygc+5WFLZFJzqAGOw5JZmuQAC9wJYZcQ1wv32sqbEsruh1TDh0jrEmS0X53CVbj4N2ajKACDxBknvAVxq2uq+BpfTOirYuixhBecQIczNIIaSSBmIMT2TC3htnUvprKFGuzEMNw9gAbmJqHITmIJ3W37VRY7EsqOGek5vVjJeYy3IJNzClha1OnOVz2l15c08uwdrk6ultebXwuXFVGAbxOciw3nl1hHCG6aXUm7GrVRiHU6JcCXgua4DI7cO4CbkMIMH28FVPx1N7nOdU3nRe8jjqe9WDNvlsijiDTa4QWsqEBxgNl19YGqx2SlCg9+He5ramQgb4Y4iGuIeQ9oiwaZ3tCoMyuouDS0EuYRvNzBtyRlnNcReOCZ2ZtGrSpOoMrAUXBwLBkjfc8kSW5gC10WKZwu16own0YtoQKbWh+XfiwID80TrBjwSiJpzSeb3NMh3CM5meJkNIsudxn2j/WI9hXe7M9JK1PBuwjjSFMUcjN15fvA5gSH5Zkm8DxXAVDvu9d3mVvD2s1LI35lYtSsXRl0GOxjqjqYc4PLWtYJM5W2t2akeC66pjsJ9ChzD0vRvDXBpu8hxEnNpMarnhi2HgT3gH4oOIxzGMDXPcQJIGXjpcm3FeezbooabIEb1uOh4689Uak6I+uc3jBm/P4o+L22wtDQyQOJN/8AoRdlmmczqxAaRLQ2oAdTOYEkjVdPm2YsNn7NLhSyzVqVDmdAECnTJbLibCXAmDoGtJNws2w4UxTNQFzSwEAG+Uk6Hlmn3pt1SnLHsaWvY4y4VGy9oIyHO11nDTuDeKpNrvc+GB5gATmdJsTGlrclid1pVGiaj5aDFteA4SUPH2cW8rE+1WTWwIDtOKqqtPeJMm5vzuTHzyXSVlGk2YXRejm0m4GsKxbnaWuY4CM0OyklpPEZdOMlUlNwF1CtVJ108B74lV7U6e4bM2gzEU+kpndcHXgiA02EGCDY+wc0TEOBDp0IJPY2A/zBXnn/AA52oKbzQe6BUIc3lIs9t9MzbjtaRqV6GbwDxO96ocWeS8uePG6dpdvIPTjCFuLeCeAMxYxafcuYJv8AHkvQ/wDiBSIY0mJabE6kVAQR23aO7KVx+yME2o6C8MPAu0J4A9i9WGX+d1xs7H2Ns7parGlxGZwBNjum5InjEpavukXN2g/55K92XQcysWQ6eNsw3mQCC3gZEHtQ8X6N16lZlKmwvqOYHZGguhosSSLNuWi546o5HXSuGgKjm9yt8VhHUn9HUplrhq0lpOg5GOSVrMAjdidCYi1zxVLtaKAjkFJz7218PnijMph0RpFjET4LbaIk35fv71bBZ7iXBMiotVcLvCCLaogwx5q2gXuuolo5AorsMVhoHgpF+gaTdot2BabhmjQJltEyo5DMQpFmU/rBrrMSSEGnTLyQ3tJ4aXNyrFjbiREJOrDaZy2JZJMn+E6aaqlQf0V3Z/cFtJwfxBYnY0t8Jh2teDHFJ40ZnOPCTx4SugwmBa6jUqknMyoxoHAh86W4BvvXMkyfeqVps0wisdwhDaVJh58ykCF4C2H8FBajTvRtGqeGfUcKbIzPMC9pMxPn4K4HobXq1HmiafQh5a2o+pqA4M6oBM+HBVWyMX0NdlWJDTccSCC0xPGCukpemJa0hlOCXEiX2bmcXnQS4yZ4Qs5XL4ZIE70FxLQCHUXWmA4g8DG80DjGv3TyXO43Bup1HU3iHNiYggTcXFrhdDX9JcQ/QtY3SGt7uLrxb3nmqrEFzy5zjJNy51za3kAPBGNy+qyFKdUsIc0dVwPacpBueGkTwXq+ydptxNBtUZgHh0tcdMhE34y5hg6dy8rNCRcnwt7Vf+jXpC3CtFEtzUt7TrNzZp9ZsnTtR/0x3P6cXZ+kWCbWpuDmNfmc4Ma78Uyy/CMzz3ArhtieiGUtfUqhxuRTFMwSzeMVC8DMCNCL3XaVNsU3MDhUaQGyMrm8YaSZPAgWIuSJtK547epU4OYuf94MBLRIh7WOJFspyNcZP3jYALnhcp0bIWOPFGoIdIqNDg4wDbdggDhCo9u7Vq1C00nP3Q6XNLgDOW1onRVmHpVM0u5EWMxJmBPaiPp9p8YXaY6ZtMOx9RgEBlxqWCZEgHeBjXndYygSS5xBfHZbxCCxpix7+Sk1pm5CUudqYrDNYwU2V2FrQHOeGGYaATbTwhV2HxlN05Dy6w9iXeDxiPD4hYylFw1vh+xWUssBTa/dkcTm4njAlDq1mZi0A+3TvI0KAyqeXsn9FttYcLeP6womJb2+1Y0iOsQgGtyUXO75UjLrffHkttqcJVdVxLW6k9wB+CWq7SH3QT2lPGja4qEG0j26d6pcRWDg4cmRPaHM/RAqYpz+HgoYjdc5pMnS2nM+S1MRaX3/AMTfasUekHI+1Ytjb0faWyW0sHTrCs15e6mOjGrZY8u0qEQCG/dlcNl17l0GPoMaHuacxNyLWhp7LXVEG6/quONarKh5WBkxyn9FphsscJQ+MLYG6TtWi9Qz2Q2G6kca6fnmsa6BNkBx17kMVEaS5pYgEC8FSqm2vkqhjua3055+KNE895iAfE3Q3EaacyePglTXHESpMxjZtA8FoGmgRpbmdTwW21J7veljiQdSPFTpOkdYR2LGiazoG0aU0ieIvHZ/m6IxohHDpEcDZMCkZdocDr4GVYU3zEqlZXNNzmkAidD8FcYc5mtPMe8has0oM1sjiptkWW6QWwsNMk6kfPtUy88rclppOod7bojQpREn+H3BTbSBEw357lpaphSc3XNzN79qyjTPD3qL5nx/cpsce9dN9MpU8AXanhrwU62znufmluso+Gc/gTA1HuA96JmqwSIt92Lnu0Ruol/pruQ9/wCixH+kV/w+791tW6tQXD08rKkTdukzzHFLNaQeZkQOJ4W59ysKOHL2PDRJMAe6fdKa2bgzSrNc4szjNDLkiQb7thHesbaU1TDPZdzHjWZBHmEo8wfnir/YO3C2s2A5zLh+ZwOYO14RrHPRVu1awcXQxobNrNzRP4gLpluxpXudZaLlYUcOwUS97STmgZXQdNbyIHdxSraAI3c08iB5ha2GNdY9yhMmInsBhPUNkki7wO+fgpN2U9rswLXWMRIvFtQrcOldTDSetl7Tw74RMThg0wKrXjgWzHvAKhVwVRo6o9ySdI+fJOtgZ3elxUMppoml2ip7nN/VqVa2ITENSvr7FNxHIe5QaVCo5SafU5QnqGDBY4ukkAkCTysq/DCXDvV+1ssd6p9kFGXSUeMfLuyB5BXOEEMb3BVtWj9SDrx991Y4W7W9wRlejDlIFTLXHkhkkIwcI81gommbWWyTyUw+VNp8lIIqY7FqJ9ixot4FSc48XCYmyCWmRy+Qi/PgujJthJa2NQ4EjmLhTxGOLGQCS5x48BpZZRG62CBJuTrA5ckFrDWdlGjfvHWEIl0z/wARWKy/0n+LyWlf5S9wlLoxlJFyfymELEtIxDuYD5jmGHim9oYkMAeYIBvcCxBFom659mMJqVX3I6N8TzIDVzkaC2DZzSbSW68pT21MU3oQ3ICSd18RZsyP37FS4QEQQdOHhKbxtUOFOdA34/Fbs7ZNYXGUntFA0gA+oCKgJzMBGWO1t5hCw72MBObTl+iVdU0Ld2OQ9iWLTbSE6S1q7Ujh3EpWttdxFjHcLpB5U8NRzOA7b/PtVqHaFSsTcye8oEzdHqt1hAa1a+AVgs6OwjyQjpZFaPfPwQi3VUSWbkUN5m5K2AtAJRjAs1PsVhUpuI6xg8Jj3pWg2AAn+mDWydeS55XtFMQTTaGkW5dh5JvB6N7gqfE1y90nwHIK7w407gm+GGCULOb96M4IdQLBEpmymwrTCisCkkVj7A+r8FOEMu3T3FSc+TfTgi62Uc29oiAroyKLNbxJOnYJ+fBM7Kwv1ZqA3njoQOCVpC4+eBXRbAwrHhjak5AC4hupgTA7TCxldGK36Ufwj2LavvodP/0bv/sesWOUPFy1bqu8FXYnqn54FYsXTHxlCjqO74KeK0p936rSxaQ7OoUuOp4rFikH+oTmz/tD4f7lixFRV/6+aXbqsWLc8Qg+BWncVixZQZ/VYzj3rFikcUcbwWLFlFG6+Kv8P8PgsWJyMNN0CjWWLFgtN1KYYsWKSYQndU936rFiko/vJhnFYsW6ykzreBXRei/2tH1h5rSxYz8M9eyLFixed1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4" descr="data:image/jpeg;base64,/9j/4AAQSkZJRgABAQAAAQABAAD/2wCEAAkGBxQSEhUUExQVFhUXFxobGBQXGBkcGBgaFxwYGBgdFxcYHSggGBwlGxoXITEhJSkrLi4uFx8zODMsNygtLisBCgoKDg0OGhAQGiwkHBwsLCwsLCwsLCwsLCwsLCwsLCwsLCwsLCwsLCwsLCwsLCwsLCwsLCwsLCwsLCwsLCwsLP/AABEIAOEA4QMBIgACEQEDEQH/xAAbAAACAgMBAAAAAAAAAAAAAAADBAIFAAEGB//EAEcQAAEDAgMEBgYIBQIDCQAAAAEAAhEDIQQSMQUiQVETMmFxgbEGcpGhwfAUIzNCUrLR4WJzgpLxFcIHQ6IWNERTVGODk7P/xAAYAQEBAQEBAAAAAAAAAAAAAAABAAIDBP/EAB8RAQEAAgMBAQEBAQAAAAAAAAABAhESITFBUWEiA//aAAwDAQACEQMRAD8A5jY1Xcdxv8E9UqWVZsnqGPxfAJ5y8d9eqeJjRVO0nbn9Z8irVh1VPtA7n9R8v3TPRTu1hukfx+TVUzuX5/A/FWe2H7rv5jvcSFWVLsnt/VOPgHYbdblwPBGZY9Ye/wDRBZ3ac0eiD+CfA/BNSc9a87jvIqezhNH+l0/3EfAIREB9o3HGL/FTwX2Nv/LP/wC1QfAK+JTVXbo9U/7kDGHdb2AIr+qPUPuLv1QMfdrfVC1AlQO6O1GCBRFgisvZVDQHBYdIWcVjgg6ZGik3/vDRyLPdlUeC2DGJ8W/7VJ0J+zp/y2adwVdXFqnqfEKxJ3G2jcb+UKvrmBU9X4hc43SxtQPrfAIOHN/D4o5+wM/iGn9KBhtfBbYMtHPyUK/2lP1G+akHRxUf+ZT7Gt80EHajvrXpXRpjl8Qj7YdFV57Uv913cPMJngvrdHRN4brN70nTNgm8L1x3qpWULFtaXNI4LHdGC0tnjM+Ee5MP2wIsw+/9EXZlLcPrHyCZLRB7f1Wuvw9q0bZAF2H228krVr9KMoEyeHarR+HCT2cz64esmaQu0auanMRL3H2k/r7lX1BuN7ym8T9i3x8wk6x3G95804+BNuLaY6yIMU3mR896AymTy07EUUSeDf8ApSk3YxsOubtIv2pjBO+rIuIaB/dUe/yISNWlEAge5WFUz0nq0/IIqU1V0s/oPm4IOOOnqiPEEopO5/Q7zcgbQbp6oWoKJheqizCFSNh3KZKqmwolbYVpyCjPsW3PjEf1KRFvnkoR9e71vKSpLirtWnutk2a28HUAA+SUr4lrg+D1hA9oT1fBtB0Gg4DkFXV6AzwszRY100P6h/tQKdUNdfi0QnMZZj/5h9xCSo05PgNUwDvxLVqnWBqNjTd/MovpDs8EbAsifWZ+ZSK7WI6R/f8ABBcNx3gi7U67x2oThuO8EzwVqkJATWF64QKWgsEzgzLh4pukfy9qxT6MrFy6JrZz4p+J8gsc4yFDZ4mn/UfgsKr6dmXjkkNniao708DcJLZtqnt/ZOK2FiLUWeJ94SmIbujvPmf2TWK+xZ88kvV6rfHzTiGNjQz7RwRaQaLmYPIiYHG/FQzEDre8/ojUZ/EB3n9lpBVYLhGltdfdZPV/+b3U/wAoStbUX5JjEGem7mflQlLWduf/ABn8xQcebDuHkmsczdAEXZPgSP3SmNuR2AeS1BRqIOUdykVlKzVt10KNsChzU4hRI4qLZFkAQazj2u8j+iNwQKYh7+8jz/dSdTiG38APcFWVh9YO8eas6zpJ8PJVtbrjvC5kPG9R/wDNd+YJbCDe/pCYxh+rd/Nf+YJbCje8AtzwGizsHtW8Nx9dnnKxvGRp2rdDQeu34oRDaHXd3qFUbh8FPHHefwufgIUKh3D3t+M/BbngqNKzQmsCN9LU9E7gWbw7is1H8x5rFDKtLmTmyh9WO93wUnsWtl/Zjvd53R3j4Wv8/wCU30xqIVds3r+B8irEhV2zesfVd+VOPgQr3pU0pVdDW+Pn+yPXd9UzuS1fqt8ff/laiGaz+HzRKcaFpQW6WJ9hTFJ0jrwR63NVTKrN4W5H2pqJdVEgSWiToLC5S1acwkzp22McUWsft+4flCEU21pmBafq2jddJmASCDcESQRoCFWY7Udw8kSv1HfPEIWP19i3ANT0Cnw7lCmLBGAQoiXRMKJMBYStQotnQd4S2b6x3efim407xZKUT9Z/UoOpxJ3j3/oq2p9q3vH6KxxF3nvVcftB3hc2/gOMP1R/mO80HBC57h8+SNi/se+o/wDMgYIbxtoAtTxkTEVstgJPf8ypbPxBdla5pBLwR2wnsPgqb7w0uPB14IKhjn/WsNhDhAAgAReFdJUYx0vf6/x/yovO4e8eX+EGvUkuM6mVhdukdo9y6TwGGjRNYF294FK09AmcKbmNUWKLFYoZj/CsXPRO7OP1Q73eZRz5pfBGKLf6vzFMOFtUfaY24qqwJ3j6rj7lZuVXg9Xeo7yKcQFifsqfzz/RL1DutnW6YxI+qZ88SrD0e2NTqjPVcRciAQAAIAk6rVuolQK8WN5PIEXTrWmAQwX7P3sp7dwrWEdE0AOtAJN+Gp1jilcJTAbDpDgYjuVuXtCVnGbiIi3YIhHxf/iPD8qUrVBmnhbXsAHwRMVXkVo4keSkra43HD51QNo3Ps8kWrZrvDzUdpC/dHktRlOmbDtRnPsg0zYdyIzmgxpbCgRxROEqLR6ze8JXDXqD1vimWDeb6w9iZfsx1NtJ5pubJkuIOU5juFp/u9yNyJa1use9I61R6w802BOqAaBDmuvd/KxjLx7+Cwdk8afqWz+N/wCYoWEs509nsg/qiY5w6Fk/id5krotq+jbKGALzeuejc517BxAygcAA4eIWt6Gi+yqVI4erVNQtcx7GhsEyHyBYX1m/8Kq6uIYagGYEk6wQGxaDPHij7Dx/0aqHQXNLYe208xE2kGPeoek1dteoKzGZGuBEGJc5puTFtI9iJ6vihriCdNSsbp4rpX7GFXCUntG+1+RxA+6XkSecSCucZYR26rrjegYoaJ/B4bPLZgnQQb6C/IXJn+HtSeWA0njMQb6wrjZdcEAOsAIBEzz1WKoB/wBmK34feFitszPx1P7isWOVJXCfZM8fMpshExGBfTa2WFohsyI1GpjQGQpYVtyYByiSJ4wYtqePsRswu8Krwgu/+W7yVs1uazbkmOOqQbTyl8D/AJbpv96LplVJY37Jnd7esVabFc3LlIm8nsHDxlD2bsOriiGUwAGw576m61rSCO2fDmiUtnhjH1KdacjXgE7meMgGVjgSS5zrDlcpyvWlBsQ9xqNbSbneLtY0EnvMX46lVzy++YjMXXuDB48OcjwXcbY9KMPs+mcNg2NdiCMtWpOZrH/fzPN6rgZ3RuiPBcnsz0cxOIOekM461R1Q5GtJMgB1y5xubAC4Rjf1VTYw73DVKmqTn7SJVvj9lvYarXtIczKdeZIntH6KmwuHL3BgiXEAX4my6RmtVepHq+ZWtpgZj4I2JommHNMEtcBaeBIKFtMb8BP1JsG6FJo5mExWwpYGh2W7A4QZs7Qm5ju7NEHozreNJ7UJER+IKTHNiMw96EGjP7fijPbfhYeKikyJBkWjzVptXbtV9ClTe/NTZGVsNBbllrQTlBiO08FUsaLp3Y2zBWcQYhpaSwjrtJg3BEAGPas3X1JDCYg021W06paR2ZfYTPHgrhvpEH4MUehph4cWud99sObUzDvBj3K/xmPc2mKRY0O4ZZ0DZAF9VwFWm41Hu/jLZFhb/PHksY9+tWaSfQL20mkavPvcR4WldRtbbAr4apwGYQOPXDmj3AFJ+kPoycKAW121WlxbYXEXkkEjWBqqMT+I/N0zWQnS09JcYyqyjlpZCGiXmJfwGnaDqibQr0H4IRSIrZiBU4ZcwMWP4ZGipiCYv7lhedJEcotx/da4ra22LWa6hSpuMNdVfIGaCd3L1b63VFtOgxuIhl2bsmDx62qLTqERECDIiRCb2bgm1azQ/dB1M3twuqTV2zex9stoGm3opDmgA6lvEnKCLXhUwxBad3j7PFd/tPY2GpsA3Z4tzEkX5SuIxlAZuqYkqwylaynYH0qpzC2idE3k72rFrcZd36QeklXEMFJ9EMa4NfmlxJDXGMoIEiRHgoejm0W4c1C9jnZ2wHMLcwNiRvRrfjwXH067xy5ezw7T7UWlj6rTmad7mDw9i5cG9rbGYwVajntBEyYdEjKOy3BN+luPpvp7sg5AYIH4Y53HYua+mOmYM3uCJvqt43aJrNDXA2ESAOBkJ49jZGhin55phrX9G5pLGtaS3IWuBgXLhqdV6R6RMwAwz3USwu6N2Q5n5i5wtIFptoRzhec0KYa6ZfOmnOye/wBQmnkcTlm27yn4FOc3elj/AFP0VwjH4ygyq5raZccxLgIAa49ZwgXA15rrNk5Ke0WtpFvRjpWmoyfrQKdQtc/eyul2Q2EboK4supfig8OSsMLtXIWEOYSxpAMDQtymb3geSMpuqdOnw2Cbj8ViKb3FgbnIcDJhryGtDDDRZw9naue9DNhDE1MS6YGHdmEjUNLyd77robY5XBAw2Jg1CYPSSNZ1LT/t96UwFM0s7ekdlqHeDSQCIIhwkBwuqY2SojteAdDvGTaJM6x4lapUhVrhp0Mzw0HPgJTnpHVZUrEtnsGkcbxyHkqtznC4kG9x2rpPGa6DG7OLqbH5wbNYW/eaczmAHwAde8EI+M2NWGHY4t+rZndxzAFxG8MuUaWg8RzVI3azy8OqOc852uMm5gyJJ+brpa/pDUfhDR6QlrmRlyNmJmJDefasWZQwtsrYVY0KlWmxzg9rRIsW9aY5yLFD2fsiuQ8so55ZrLBkM2IDiMxjlKs9ielVajh3U2upgMawNa5hJJLg0gdoEu7gndj7e6Kl1KdSWEkPkXBe4acSsW5NSRz52I5r6YpuDjLXdGY6VhkECowSJPC5kK02T6PudXe8khwJApEPY4OfaneIcMwuDqUTZeIacW/EPYPrXtIY2bNpNDZB1g39hVr6UekjWMqPo03U6oLW53OzEucZaW8su87wRbbdRSSKyrSrVjlpU3PqD7oa6WkjLvv6rR2mPglP9CZhy413AOLyG0jq8ABznOIMTM7vGQuq9D8e+hgm1KlUuNQioXVHlw+s6klxmcmU9pKUr4ujXqUHQDXmoKgg3Y2nDZndIk2hEt3o+uWGzmubWNOvRI6NpcHfVFxG9DKZG8ZEbvYEpiMIOjpQTmeRIcIILzl59UAceau30GCjh3/+86ONpcC3/oJjsVt6T1sH9CzUwzpMoAIYRpEyY1AMrco04WtQfTpMe4thxcQGuaTDTlIcNReUviWlsXGg0IPAnh2FANZoAGUd95kfstvq6Dx17SF1jImFZncANSfnVWuzKP1rg5phpIMTa/EhUtOuBeJ/dPUccW5msL2hwggGxmNYN0ZSh1k0yx5IBdaLnQAdYe3Xmua+lF4NOAIl5PFxgwLWaCAuh2dhWV61DDuNbK6iyrUIbTgyD0hzOeCKYIMmCd02KrfSHa1NlcuwjQ2k1uRrvvPuSXkkSJOmlguePum6ouk/iHz4rEpm7X/3fssXTV/GVpiKZZlERLWm8jUA8QLdq05sBxMy2B2X/RXu1NrMrPovfhKLKdMkvp0mhvSSIIM9sEdyjjtrYRzawbgixzyMpaRAGVoJMaOzZnWEXvosS38OlG6juZ5vmIy25AzrxlLvac0RGnvErssXtXAU6PRfQnvdTcJcXAteWxmIOeZcxsTl4qqr4/CYvE0clE4Wi1p6Ug5iSQMroDbR3XmUy/xKmlTEukxlaXR3CeC0xhIJGjQCeQBgD3ldLs9uz2VMSMQ6uBmPROY07zDMOIDCQ/SJsksFgqL6OKqNrZW5nCnSdZ9RrXNLNCN6/LUK2tKjozkD/ul2Wf4ozR7LqL6MAEixBLe0AwfenDTYcE1xqtL+mfNGd4A0mQ+JsJkaCZVztfZlKMOKeIpVGuPR7vVpBzi6XGTA0B7QT2K5BzRw4tLRJ4ECb96yvSDWm2U2GkLo8RsSocRTph7Kz+jY4dG5pAa3K25MCRvOgxIAvK53H4pr3POYEvcXEgHUmfDuTLtUvRosdxPbzPd3p2js19cEsEU2yC6LC0x/E62gVp6POwxaWVGs3iB0rgHBulniJaLdYG06RddRtPCspBtAs6MBpLWtygC26RFiJvN5hZyz7Mx284dsl7CS9uUDWbWI4c0A1nNGUPIjQcB710O3HuqPa0Amx8OXeuVebnUXOq6Y22ds05Txjx9758e9NUcS82hpn4f0qpDuKssIDawGtz2Rp7VUynWYmoOFxpDvLT2LH4kvkPYSJk5jIkAietyRH0vs2gHfafEh5bodBCFSZnOUgiXFkWnXLNtFik5U2rUbSFF4qCnEBpbYBunC0KGH2maTw9s9UiHNJ1IK7raPp+19PEUn0ajKhFWnLXtcycrmAyXNMSeA4SuErUC3o3Hq1A7JBBnKYNhpB5rGPfsNiT9rTTZRJZkY7OCRDg45pvN+u72rVXGh9IUszIHG08Bz7EGuCCWmxa6D2EcPepAtdpdb1JB2V/04EWdMCBp8Chu2UTo4cphOvwzZILGzxBF781oYVg+7HdbyTyo0HsnZdNtVprkmmDLgwbzgAbXc2JMCeRKjhcG4S50ZiZ3dBOsDgPgAjOogaZv7nfqsFK1nO7N4/FPJaFZUqDNpDqfQg/e6LN0jmg8ATIPMOKTxNElsAHUI5puH33ewH4Ks2pVLnkGIBtYaW+IRj3V4R+jVOQ/uCxbk81i6drZ9rDzdp+Iogc7g53tXSemWx6eHfhhSdOelLtOBbvEtPEE+xD29sqmykDRGZ7HEPIM2gRYdpXKZQ2VQuLoG+68agWl2XlyWxWeIGYGRxaL3cIJ/pnxW3AhoJEHc9ud37IVIl0HLoPytcTceK0B6LnPcGkMMyIiOFo4J3EYtktaxopl4BkODmkmQA4BrQzTti10ph6bnVWMFjm5jk2e6xUzsx1SoxpBDXmx1m5E+0R4LN9QDK7RuuIAvIi+kCDwATGK2kAwNgEEkwO0ESeep9qq8YN4jlb596liz1RyYwA9zWha0rUsdjM5ygQ3KB385jUJMjRScVYbF2S/FVmUWwC6ZcbhjR1nEDURw4kwtdSArgaVWo8NotLn65WNkwNSY4dpXT1tp16dGnQxFMtDHTTe8EOY1wIcxrjZzOQ4QvRdkbGpYVnRUW6kZnEjO9xOrnDhIBjQcOEL7d2YzEUTTcLOEtI1DjmEjlDwPavPf+stb49PKsTihd7XgOm0G4HzKpnOjt1nx4omPw5p1HU3atMTz5EDhIS/Qk2aQeyQPML0yaYOYavLHN6Jri5jmh0EluYkSBl7V0e1K+GqUGNw+HdRqh7ekdUe5+a0HI0uOXfyusBYFcxSovYRJLeUG/tBT30ioLCq/geB07Tfms5T8UdhXxWB+oy0a1pD94H3OeRd3dZVuAdQGKeaxqNoA7uXKXgF25Mgh1hBVGcVVj7Se9oKIzH1ubD4R28FzmNjW1ts7B0KvS/SsT0JAGQEMJc0ySYNjygc+5WFLZFJzqAGOw5JZmuQAC9wJYZcQ1wv32sqbEsruh1TDh0jrEmS0X53CVbj4N2ajKACDxBknvAVxq2uq+BpfTOirYuixhBecQIczNIIaSSBmIMT2TC3htnUvprKFGuzEMNw9gAbmJqHITmIJ3W37VRY7EsqOGek5vVjJeYy3IJNzClha1OnOVz2l15c08uwdrk6ultebXwuXFVGAbxOciw3nl1hHCG6aXUm7GrVRiHU6JcCXgua4DI7cO4CbkMIMH28FVPx1N7nOdU3nRe8jjqe9WDNvlsijiDTa4QWsqEBxgNl19YGqx2SlCg9+He5ramQgb4Y4iGuIeQ9oiwaZ3tCoMyuouDS0EuYRvNzBtyRlnNcReOCZ2ZtGrSpOoMrAUXBwLBkjfc8kSW5gC10WKZwu16own0YtoQKbWh+XfiwID80TrBjwSiJpzSeb3NMh3CM5meJkNIsudxn2j/WI9hXe7M9JK1PBuwjjSFMUcjN15fvA5gSH5Zkm8DxXAVDvu9d3mVvD2s1LI35lYtSsXRl0GOxjqjqYc4PLWtYJM5W2t2akeC66pjsJ9ChzD0vRvDXBpu8hxEnNpMarnhi2HgT3gH4oOIxzGMDXPcQJIGXjpcm3FeezbooabIEb1uOh4689Uak6I+uc3jBm/P4o+L22wtDQyQOJN/8AoRdlmmczqxAaRLQ2oAdTOYEkjVdPm2YsNn7NLhSyzVqVDmdAECnTJbLibCXAmDoGtJNws2w4UxTNQFzSwEAG+Uk6Hlmn3pt1SnLHsaWvY4y4VGy9oIyHO11nDTuDeKpNrvc+GB5gATmdJsTGlrclid1pVGiaj5aDFteA4SUPH2cW8rE+1WTWwIDtOKqqtPeJMm5vzuTHzyXSVlGk2YXRejm0m4GsKxbnaWuY4CM0OyklpPEZdOMlUlNwF1CtVJ108B74lV7U6e4bM2gzEU+kpndcHXgiA02EGCDY+wc0TEOBDp0IJPY2A/zBXnn/AA52oKbzQe6BUIc3lIs9t9MzbjtaRqV6GbwDxO96ocWeS8uePG6dpdvIPTjCFuLeCeAMxYxafcuYJv8AHkvQ/wDiBSIY0mJabE6kVAQR23aO7KVx+yME2o6C8MPAu0J4A9i9WGX+d1xs7H2Ns7parGlxGZwBNjum5InjEpavukXN2g/55K92XQcysWQ6eNsw3mQCC3gZEHtQ8X6N16lZlKmwvqOYHZGguhosSSLNuWi546o5HXSuGgKjm9yt8VhHUn9HUplrhq0lpOg5GOSVrMAjdidCYi1zxVLtaKAjkFJz7218PnijMph0RpFjET4LbaIk35fv71bBZ7iXBMiotVcLvCCLaogwx5q2gXuuolo5AorsMVhoHgpF+gaTdot2BabhmjQJltEyo5DMQpFmU/rBrrMSSEGnTLyQ3tJ4aXNyrFjbiREJOrDaZy2JZJMn+E6aaqlQf0V3Z/cFtJwfxBYnY0t8Jh2teDHFJ40ZnOPCTx4SugwmBa6jUqknMyoxoHAh86W4BvvXMkyfeqVps0wisdwhDaVJh58ykCF4C2H8FBajTvRtGqeGfUcKbIzPMC9pMxPn4K4HobXq1HmiafQh5a2o+pqA4M6oBM+HBVWyMX0NdlWJDTccSCC0xPGCukpemJa0hlOCXEiX2bmcXnQS4yZ4Qs5XL4ZIE70FxLQCHUXWmA4g8DG80DjGv3TyXO43Bup1HU3iHNiYggTcXFrhdDX9JcQ/QtY3SGt7uLrxb3nmqrEFzy5zjJNy51za3kAPBGNy+qyFKdUsIc0dVwPacpBueGkTwXq+ydptxNBtUZgHh0tcdMhE34y5hg6dy8rNCRcnwt7Vf+jXpC3CtFEtzUt7TrNzZp9ZsnTtR/0x3P6cXZ+kWCbWpuDmNfmc4Ma78Uyy/CMzz3ArhtieiGUtfUqhxuRTFMwSzeMVC8DMCNCL3XaVNsU3MDhUaQGyMrm8YaSZPAgWIuSJtK547epU4OYuf94MBLRIh7WOJFspyNcZP3jYALnhcp0bIWOPFGoIdIqNDg4wDbdggDhCo9u7Vq1C00nP3Q6XNLgDOW1onRVmHpVM0u5EWMxJmBPaiPp9p8YXaY6ZtMOx9RgEBlxqWCZEgHeBjXndYygSS5xBfHZbxCCxpix7+Sk1pm5CUudqYrDNYwU2V2FrQHOeGGYaATbTwhV2HxlN05Dy6w9iXeDxiPD4hYylFw1vh+xWUssBTa/dkcTm4njAlDq1mZi0A+3TvI0KAyqeXsn9FttYcLeP6womJb2+1Y0iOsQgGtyUXO75UjLrffHkttqcJVdVxLW6k9wB+CWq7SH3QT2lPGja4qEG0j26d6pcRWDg4cmRPaHM/RAqYpz+HgoYjdc5pMnS2nM+S1MRaX3/AMTfasUekHI+1Ytjb0faWyW0sHTrCs15e6mOjGrZY8u0qEQCG/dlcNl17l0GPoMaHuacxNyLWhp7LXVEG6/quONarKh5WBkxyn9FphsscJQ+MLYG6TtWi9Qz2Q2G6kca6fnmsa6BNkBx17kMVEaS5pYgEC8FSqm2vkqhjua3055+KNE895iAfE3Q3EaacyePglTXHESpMxjZtA8FoGmgRpbmdTwW21J7veljiQdSPFTpOkdYR2LGiazoG0aU0ieIvHZ/m6IxohHDpEcDZMCkZdocDr4GVYU3zEqlZXNNzmkAidD8FcYc5mtPMe8has0oM1sjiptkWW6QWwsNMk6kfPtUy88rclppOod7bojQpREn+H3BTbSBEw357lpaphSc3XNzN79qyjTPD3qL5nx/cpsce9dN9MpU8AXanhrwU62znufmluso+Gc/gTA1HuA96JmqwSIt92Lnu0Ruol/pruQ9/wCixH+kV/w+791tW6tQXD08rKkTdukzzHFLNaQeZkQOJ4W59ysKOHL2PDRJMAe6fdKa2bgzSrNc4szjNDLkiQb7thHesbaU1TDPZdzHjWZBHmEo8wfnir/YO3C2s2A5zLh+ZwOYO14RrHPRVu1awcXQxobNrNzRP4gLpluxpXudZaLlYUcOwUS97STmgZXQdNbyIHdxSraAI3c08iB5ha2GNdY9yhMmInsBhPUNkki7wO+fgpN2U9rswLXWMRIvFtQrcOldTDSetl7Tw74RMThg0wKrXjgWzHvAKhVwVRo6o9ySdI+fJOtgZ3elxUMppoml2ip7nN/VqVa2ITENSvr7FNxHIe5QaVCo5SafU5QnqGDBY4ukkAkCTysq/DCXDvV+1ssd6p9kFGXSUeMfLuyB5BXOEEMb3BVtWj9SDrx991Y4W7W9wRlejDlIFTLXHkhkkIwcI81gommbWWyTyUw+VNp8lIIqY7FqJ9ixot4FSc48XCYmyCWmRy+Qi/PgujJthJa2NQ4EjmLhTxGOLGQCS5x48BpZZRG62CBJuTrA5ckFrDWdlGjfvHWEIl0z/wARWKy/0n+LyWlf5S9wlLoxlJFyfymELEtIxDuYD5jmGHim9oYkMAeYIBvcCxBFom659mMJqVX3I6N8TzIDVzkaC2DZzSbSW68pT21MU3oQ3ICSd18RZsyP37FS4QEQQdOHhKbxtUOFOdA34/Fbs7ZNYXGUntFA0gA+oCKgJzMBGWO1t5hCw72MBObTl+iVdU0Ld2OQ9iWLTbSE6S1q7Ujh3EpWttdxFjHcLpB5U8NRzOA7b/PtVqHaFSsTcye8oEzdHqt1hAa1a+AVgs6OwjyQjpZFaPfPwQi3VUSWbkUN5m5K2AtAJRjAs1PsVhUpuI6xg8Jj3pWg2AAn+mDWydeS55XtFMQTTaGkW5dh5JvB6N7gqfE1y90nwHIK7w407gm+GGCULOb96M4IdQLBEpmymwrTCisCkkVj7A+r8FOEMu3T3FSc+TfTgi62Uc29oiAroyKLNbxJOnYJ+fBM7Kwv1ZqA3njoQOCVpC4+eBXRbAwrHhjak5AC4hupgTA7TCxldGK36Ufwj2LavvodP/0bv/sesWOUPFy1bqu8FXYnqn54FYsXTHxlCjqO74KeK0p936rSxaQ7OoUuOp4rFikH+oTmz/tD4f7lixFRV/6+aXbqsWLc8Qg+BWncVixZQZ/VYzj3rFikcUcbwWLFlFG6+Kv8P8PgsWJyMNN0CjWWLFgtN1KYYsWKSYQndU936rFiko/vJhnFYsW6ykzreBXRei/2tH1h5rSxYz8M9eyLFixed1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http://www.theglasgowstory.com/images/TGSA00850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120" y="1600200"/>
            <a:ext cx="3607971" cy="276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4" descr="Image result for male librarians nineteenth centur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57" y="1600200"/>
            <a:ext cx="2767806" cy="276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27091" y="3350857"/>
            <a:ext cx="2417244" cy="58477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DFT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9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1563" y="975356"/>
                <a:ext cx="2315979" cy="5847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𝜎</m:t>
                      </m:r>
                      <m:r>
                        <a:rPr lang="en-GB" b="0" i="1" smtClean="0">
                          <a:latin typeface="Cambria Math"/>
                        </a:rPr>
                        <m:t>=1 </m:t>
                      </m:r>
                      <m:r>
                        <a:rPr lang="en-GB" b="0" i="1" smtClean="0">
                          <a:latin typeface="Cambria Math"/>
                        </a:rPr>
                        <m:t>𝑛𝑚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63" y="975356"/>
                <a:ext cx="2315979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1564" y="1544893"/>
                <a:ext cx="2315979" cy="5847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/>
                            </a:rPr>
                            <m:t>𝑅</m:t>
                          </m:r>
                        </m:e>
                      </m:acc>
                      <m:r>
                        <a:rPr lang="en-GB" b="0" i="1" smtClean="0">
                          <a:latin typeface="Cambria Math"/>
                        </a:rPr>
                        <m:t>=5 </m:t>
                      </m:r>
                      <m:r>
                        <a:rPr lang="en-GB" b="0" i="1" smtClean="0">
                          <a:latin typeface="Cambria Math"/>
                        </a:rPr>
                        <m:t>𝑛𝑚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64" y="1544893"/>
                <a:ext cx="2315979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0" y="-7982"/>
            <a:ext cx="9144000" cy="769441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Packing = FCC, BCC, Cubic</a:t>
            </a:r>
            <a:endParaRPr lang="en-GB" sz="4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061" y="1388842"/>
            <a:ext cx="5929939" cy="494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1564" y="2129668"/>
                <a:ext cx="2315979" cy="5847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𝜆</m:t>
                      </m:r>
                      <m:r>
                        <a:rPr lang="en-GB" b="0" i="1" smtClean="0">
                          <a:latin typeface="Cambria Math"/>
                        </a:rPr>
                        <m:t>=0.25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64" y="2129668"/>
                <a:ext cx="2315979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" y="3276599"/>
            <a:ext cx="2819399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Enhancement!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4559587"/>
            <a:ext cx="2089183" cy="769441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Patent</a:t>
            </a:r>
            <a:endParaRPr lang="en-GB" sz="4400" dirty="0">
              <a:solidFill>
                <a:schemeClr val="accent5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500" y="5959803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alibri" panose="020F0502020204030204" pitchFamily="34" charset="0"/>
              </a:rPr>
              <a:t>Mark </a:t>
            </a:r>
            <a:r>
              <a:rPr lang="en-GB" sz="2000" dirty="0" err="1" smtClean="0">
                <a:latin typeface="Calibri" panose="020F0502020204030204" pitchFamily="34" charset="0"/>
              </a:rPr>
              <a:t>Blamire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en-GB" sz="2000" dirty="0" smtClean="0">
                <a:latin typeface="Calibri" panose="020F0502020204030204" pitchFamily="34" charset="0"/>
              </a:rPr>
              <a:t>Cambridge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9" name="AutoShape 4" descr="Image result for mark blami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84" y="4559587"/>
            <a:ext cx="1308032" cy="130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114800"/>
            <a:ext cx="402907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569" y="3861374"/>
            <a:ext cx="27686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74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6111676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4383"/>
            <a:ext cx="7769225" cy="130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308" y="2590800"/>
            <a:ext cx="2458086" cy="25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9464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Calibri" panose="020F0502020204030204" pitchFamily="34" charset="0"/>
              </a:rPr>
              <a:t>SURPRISE!</a:t>
            </a:r>
            <a:endParaRPr lang="en-GB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64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38400"/>
            <a:ext cx="44100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-152400" y="2667000"/>
            <a:ext cx="2057400" cy="1798498"/>
            <a:chOff x="-152400" y="2667000"/>
            <a:chExt cx="2057400" cy="179849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2667000"/>
              <a:ext cx="1213498" cy="1090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-152400" y="3757612"/>
              <a:ext cx="2057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err="1" smtClean="0">
                  <a:latin typeface="Calibri" panose="020F0502020204030204" pitchFamily="34" charset="0"/>
                </a:rPr>
                <a:t>Xue</a:t>
              </a:r>
              <a:endParaRPr lang="en-GB" sz="2000" dirty="0" smtClean="0">
                <a:latin typeface="Calibri" panose="020F0502020204030204" pitchFamily="34" charset="0"/>
              </a:endParaRPr>
            </a:p>
            <a:p>
              <a:pPr algn="ctr"/>
              <a:r>
                <a:rPr lang="en-GB" sz="2000" dirty="0" smtClean="0">
                  <a:latin typeface="Calibri" panose="020F0502020204030204" pitchFamily="34" charset="0"/>
                </a:rPr>
                <a:t>Tsinghua</a:t>
              </a:r>
              <a:endParaRPr lang="en-GB" sz="2000" dirty="0">
                <a:latin typeface="Calibri" panose="020F0502020204030204" pitchFamily="34" charset="0"/>
              </a:endParaRPr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40" y="4709929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12835" y="5696133"/>
            <a:ext cx="2076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alibri" panose="020F0502020204030204" pitchFamily="34" charset="0"/>
              </a:rPr>
              <a:t>Lara </a:t>
            </a:r>
            <a:r>
              <a:rPr lang="en-GB" sz="2000" dirty="0" err="1" smtClean="0">
                <a:latin typeface="Calibri" panose="020F0502020204030204" pitchFamily="34" charset="0"/>
              </a:rPr>
              <a:t>Benfatto</a:t>
            </a:r>
            <a:endParaRPr lang="en-GB" sz="2000" dirty="0" smtClean="0">
              <a:latin typeface="Calibri" panose="020F0502020204030204" pitchFamily="34" charset="0"/>
            </a:endParaRPr>
          </a:p>
          <a:p>
            <a:pPr algn="ctr"/>
            <a:r>
              <a:rPr lang="en-GB" sz="2000" dirty="0" smtClean="0">
                <a:latin typeface="Calibri" panose="020F0502020204030204" pitchFamily="34" charset="0"/>
              </a:rPr>
              <a:t>Rome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3406" y="1219199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Nano-granularity 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709" y="12192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Interface design 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1822" y="6077188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latin typeface="Calibri" panose="020F0502020204030204" pitchFamily="34" charset="0"/>
              </a:rPr>
              <a:t>Xue</a:t>
            </a:r>
            <a:r>
              <a:rPr lang="en-GB" sz="1600" dirty="0" smtClean="0">
                <a:latin typeface="Calibri" panose="020F0502020204030204" pitchFamily="34" charset="0"/>
              </a:rPr>
              <a:t> et.al PRB B91 060509(R) (2015)</a:t>
            </a:r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165" y="304798"/>
            <a:ext cx="4286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Calibri" panose="020F0502020204030204" pitchFamily="34" charset="0"/>
              </a:rPr>
              <a:t>Engineering </a:t>
            </a:r>
            <a:r>
              <a:rPr lang="en-GB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FeSe</a:t>
            </a:r>
            <a:r>
              <a:rPr lang="en-GB" dirty="0" smtClean="0">
                <a:solidFill>
                  <a:srgbClr val="C00000"/>
                </a:solidFill>
                <a:latin typeface="Calibri" panose="020F0502020204030204" pitchFamily="34" charset="0"/>
              </a:rPr>
              <a:t>/STO</a:t>
            </a:r>
            <a:endParaRPr lang="en-GB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10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9492" y="7620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>
                <a:solidFill>
                  <a:srgbClr val="0070C0"/>
                </a:solidFill>
              </a:rPr>
              <a:t>Inhomogeneities</a:t>
            </a:r>
            <a:r>
              <a:rPr lang="en-GB" dirty="0" smtClean="0">
                <a:solidFill>
                  <a:srgbClr val="0070C0"/>
                </a:solidFill>
              </a:rPr>
              <a:t>                              by disorder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54102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800000"/>
                </a:solidFill>
              </a:rPr>
              <a:t>Can disorder enhance superconductivity?</a:t>
            </a:r>
            <a:endParaRPr lang="en-GB" sz="3600" dirty="0">
              <a:solidFill>
                <a:srgbClr val="8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9850" y="44196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1">
                    <a:lumMod val="25000"/>
                  </a:schemeClr>
                </a:solidFill>
              </a:rPr>
              <a:t>Global </a:t>
            </a:r>
            <a:r>
              <a:rPr lang="en-GB" dirty="0" err="1" smtClean="0">
                <a:solidFill>
                  <a:schemeClr val="accent1">
                    <a:lumMod val="25000"/>
                  </a:schemeClr>
                </a:solidFill>
              </a:rPr>
              <a:t>T</a:t>
            </a:r>
            <a:r>
              <a:rPr lang="en-GB" baseline="-25000" dirty="0" err="1" smtClean="0">
                <a:solidFill>
                  <a:schemeClr val="accent1">
                    <a:lumMod val="25000"/>
                  </a:schemeClr>
                </a:solidFill>
              </a:rPr>
              <a:t>c</a:t>
            </a:r>
            <a:endParaRPr lang="en-GB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3100" y="2590799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1">
                    <a:lumMod val="25000"/>
                  </a:schemeClr>
                </a:solidFill>
              </a:rPr>
              <a:t>Energy gap</a:t>
            </a:r>
            <a:endParaRPr lang="en-GB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3100" y="3538991"/>
            <a:ext cx="445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25000"/>
                  </a:schemeClr>
                </a:solidFill>
              </a:rPr>
              <a:t>Order parameter </a:t>
            </a:r>
            <a:endParaRPr lang="en-GB" dirty="0">
              <a:solidFill>
                <a:schemeClr val="accent1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26429" y="3538991"/>
                <a:ext cx="10881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/>
                        </a:rPr>
                        <m:t>Δ</m:t>
                      </m:r>
                      <m:r>
                        <a:rPr lang="en-GB" b="0" i="1" smtClean="0">
                          <a:latin typeface="Cambria Math"/>
                        </a:rPr>
                        <m:t>(</m:t>
                      </m:r>
                      <m:r>
                        <a:rPr lang="en-GB" b="0" i="1" smtClean="0">
                          <a:latin typeface="Cambria Math"/>
                        </a:rPr>
                        <m:t>𝑟</m:t>
                      </m:r>
                      <m:r>
                        <a:rPr lang="en-GB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429" y="3538991"/>
                <a:ext cx="1088183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132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Some bad news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88" y="1493313"/>
            <a:ext cx="78867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5138" y="9906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800000"/>
                </a:solidFill>
              </a:rPr>
              <a:t>BdG</a:t>
            </a:r>
            <a:r>
              <a:rPr lang="en-GB" dirty="0" smtClean="0">
                <a:solidFill>
                  <a:srgbClr val="800000"/>
                </a:solidFill>
              </a:rPr>
              <a:t> too difficult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138" y="35814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800000"/>
                </a:solidFill>
              </a:rPr>
              <a:t>BCS doable</a:t>
            </a:r>
            <a:endParaRPr lang="en-GB" dirty="0">
              <a:solidFill>
                <a:srgbClr val="80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114800"/>
            <a:ext cx="75723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5111840"/>
            <a:ext cx="3467832" cy="73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5138" y="6096000"/>
            <a:ext cx="3511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A7986"/>
                </a:solidFill>
              </a:rPr>
              <a:t>b</a:t>
            </a:r>
            <a:r>
              <a:rPr lang="en-GB" dirty="0" smtClean="0">
                <a:solidFill>
                  <a:srgbClr val="3A7986"/>
                </a:solidFill>
              </a:rPr>
              <a:t>ut valid only if</a:t>
            </a:r>
            <a:endParaRPr lang="en-GB" dirty="0">
              <a:solidFill>
                <a:srgbClr val="3A798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43400" y="5867400"/>
                <a:ext cx="299299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GB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GB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GB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GB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∝</m:t>
                      </m:r>
                      <m:sSub>
                        <m:sSubPr>
                          <m:ctrlPr>
                            <a:rPr lang="en-GB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𝝍</m:t>
                          </m:r>
                        </m:e>
                        <m:sub>
                          <m:r>
                            <a:rPr lang="en-GB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GB" sz="4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867400"/>
                <a:ext cx="2992999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049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037492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Anderson Theorem</a:t>
            </a:r>
            <a:endParaRPr lang="en-GB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1069" y="2057400"/>
            <a:ext cx="320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3A7986"/>
                </a:solidFill>
                <a:latin typeface="Calibri" panose="020F0502020204030204" pitchFamily="34" charset="0"/>
              </a:rPr>
              <a:t>Ma, Lee, </a:t>
            </a:r>
            <a:r>
              <a:rPr lang="en-GB" sz="2400" dirty="0" err="1" smtClean="0">
                <a:solidFill>
                  <a:srgbClr val="3A7986"/>
                </a:solidFill>
                <a:latin typeface="Calibri" panose="020F0502020204030204" pitchFamily="34" charset="0"/>
              </a:rPr>
              <a:t>Sadovskii</a:t>
            </a:r>
            <a:r>
              <a:rPr lang="en-GB" sz="2400" dirty="0" smtClean="0">
                <a:solidFill>
                  <a:srgbClr val="3A7986"/>
                </a:solidFill>
                <a:latin typeface="Calibri" panose="020F0502020204030204" pitchFamily="34" charset="0"/>
              </a:rPr>
              <a:t> 80’s</a:t>
            </a:r>
            <a:endParaRPr lang="en-GB" sz="2400" dirty="0">
              <a:solidFill>
                <a:srgbClr val="3A7986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134" y="20574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Localization and SC can coexist   </a:t>
            </a:r>
            <a:endParaRPr lang="en-GB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476" y="3682735"/>
            <a:ext cx="3440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3A7986"/>
                </a:solidFill>
                <a:latin typeface="Calibri" panose="020F0502020204030204" pitchFamily="34" charset="0"/>
              </a:rPr>
              <a:t>Trivedi</a:t>
            </a:r>
            <a:r>
              <a:rPr lang="en-GB" sz="2400" dirty="0" smtClean="0">
                <a:solidFill>
                  <a:srgbClr val="3A7986"/>
                </a:solidFill>
                <a:latin typeface="Calibri" panose="020F0502020204030204" pitchFamily="34" charset="0"/>
              </a:rPr>
              <a:t> et al., Meir 90’s </a:t>
            </a:r>
            <a:endParaRPr lang="en-GB" sz="2400" dirty="0">
              <a:solidFill>
                <a:srgbClr val="3A7986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459851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Numerical </a:t>
            </a:r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BdG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en-GB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46" y="3810000"/>
            <a:ext cx="499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Emergent granularity</a:t>
            </a:r>
            <a:endParaRPr lang="en-GB" sz="2400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52400"/>
            <a:ext cx="7104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alibri" panose="020F0502020204030204" pitchFamily="34" charset="0"/>
              </a:rPr>
              <a:t>Disorder and superconductivity</a:t>
            </a:r>
            <a:endParaRPr lang="en-GB" sz="3600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1055057"/>
            <a:ext cx="2936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3A7986"/>
                </a:solidFill>
                <a:latin typeface="Calibri" panose="020F0502020204030204" pitchFamily="34" charset="0"/>
              </a:rPr>
              <a:t>Gorkov</a:t>
            </a:r>
            <a:r>
              <a:rPr lang="en-GB" sz="2400" dirty="0" smtClean="0">
                <a:solidFill>
                  <a:srgbClr val="3A7986"/>
                </a:solidFill>
                <a:latin typeface="Calibri" panose="020F0502020204030204" pitchFamily="34" charset="0"/>
              </a:rPr>
              <a:t>, Anderson 50’s</a:t>
            </a:r>
            <a:endParaRPr lang="en-GB" sz="2400" dirty="0">
              <a:solidFill>
                <a:srgbClr val="3A7986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769" y="1466909"/>
            <a:ext cx="389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(Do not worry about disorder)</a:t>
            </a:r>
            <a:endParaRPr lang="en-GB" sz="1800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2826638"/>
            <a:ext cx="4492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Weak localization weakens SC</a:t>
            </a:r>
            <a:endParaRPr lang="en-GB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78669" y="2826639"/>
            <a:ext cx="3736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3A7986"/>
                </a:solidFill>
                <a:latin typeface="Calibri" panose="020F0502020204030204" pitchFamily="34" charset="0"/>
              </a:rPr>
              <a:t>Maekawa</a:t>
            </a:r>
            <a:r>
              <a:rPr lang="en-GB" sz="2400" dirty="0" smtClean="0">
                <a:solidFill>
                  <a:srgbClr val="3A7986"/>
                </a:solidFill>
                <a:latin typeface="Calibri" panose="020F0502020204030204" pitchFamily="34" charset="0"/>
              </a:rPr>
              <a:t>, Finkelstein 80’s</a:t>
            </a:r>
            <a:endParaRPr lang="en-GB" sz="2400" dirty="0">
              <a:solidFill>
                <a:srgbClr val="3A7986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558" y="4718537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Pseudogap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Goldstone, Higgs modes,                       gap distribution function</a:t>
            </a:r>
            <a:endParaRPr lang="en-GB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9215" y="4718534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solidFill>
                  <a:srgbClr val="3A7986"/>
                </a:solidFill>
                <a:latin typeface="Calibri" panose="020F0502020204030204" pitchFamily="34" charset="0"/>
              </a:rPr>
              <a:t>Sacepe</a:t>
            </a:r>
            <a:r>
              <a:rPr lang="en-GB" sz="2400" dirty="0" smtClean="0">
                <a:solidFill>
                  <a:srgbClr val="3A7986"/>
                </a:solidFill>
                <a:latin typeface="Calibri" panose="020F0502020204030204" pitchFamily="34" charset="0"/>
              </a:rPr>
              <a:t>, </a:t>
            </a:r>
            <a:r>
              <a:rPr lang="en-GB" sz="2400" dirty="0" err="1" smtClean="0">
                <a:solidFill>
                  <a:srgbClr val="3A7986"/>
                </a:solidFill>
                <a:latin typeface="Calibri" panose="020F0502020204030204" pitchFamily="34" charset="0"/>
              </a:rPr>
              <a:t>Benfatto</a:t>
            </a:r>
            <a:r>
              <a:rPr lang="en-GB" sz="2400" dirty="0" smtClean="0">
                <a:solidFill>
                  <a:srgbClr val="3A7986"/>
                </a:solidFill>
                <a:latin typeface="Calibri" panose="020F0502020204030204" pitchFamily="34" charset="0"/>
              </a:rPr>
              <a:t>, </a:t>
            </a:r>
            <a:r>
              <a:rPr lang="en-GB" sz="2400" dirty="0" err="1" smtClean="0">
                <a:solidFill>
                  <a:srgbClr val="3A7986"/>
                </a:solidFill>
                <a:latin typeface="Calibri" panose="020F0502020204030204" pitchFamily="34" charset="0"/>
              </a:rPr>
              <a:t>Raychaudhuri</a:t>
            </a:r>
            <a:endParaRPr lang="en-GB" sz="2400" dirty="0">
              <a:solidFill>
                <a:srgbClr val="3A7986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04087" y="5955324"/>
            <a:ext cx="275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>
                <a:solidFill>
                  <a:srgbClr val="800000"/>
                </a:solidFill>
                <a:latin typeface="Calibri" panose="020F0502020204030204" pitchFamily="34" charset="0"/>
              </a:rPr>
              <a:t>M</a:t>
            </a:r>
            <a:r>
              <a:rPr lang="en-GB" sz="2400" dirty="0" err="1" smtClean="0">
                <a:solidFill>
                  <a:srgbClr val="800000"/>
                </a:solidFill>
                <a:latin typeface="Calibri" panose="020F0502020204030204" pitchFamily="34" charset="0"/>
              </a:rPr>
              <a:t>ultifractal</a:t>
            </a:r>
            <a:r>
              <a:rPr lang="en-GB" sz="24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 </a:t>
            </a:r>
            <a:r>
              <a:rPr lang="en-GB" sz="2400" dirty="0">
                <a:solidFill>
                  <a:srgbClr val="800000"/>
                </a:solidFill>
                <a:latin typeface="Calibri" panose="020F0502020204030204" pitchFamily="34" charset="0"/>
              </a:rPr>
              <a:t>disorder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27784" y="5949462"/>
            <a:ext cx="316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3A7986"/>
                </a:solidFill>
                <a:latin typeface="Calibri" panose="020F0502020204030204" pitchFamily="34" charset="0"/>
              </a:rPr>
              <a:t>Kravtsov</a:t>
            </a:r>
            <a:r>
              <a:rPr lang="en-GB" sz="2400" dirty="0" smtClean="0">
                <a:solidFill>
                  <a:srgbClr val="3A7986"/>
                </a:solidFill>
                <a:latin typeface="Calibri" panose="020F0502020204030204" pitchFamily="34" charset="0"/>
              </a:rPr>
              <a:t>, </a:t>
            </a:r>
            <a:r>
              <a:rPr lang="en-GB" sz="2400" dirty="0" err="1" smtClean="0">
                <a:solidFill>
                  <a:srgbClr val="3A7986"/>
                </a:solidFill>
                <a:latin typeface="Calibri" panose="020F0502020204030204" pitchFamily="34" charset="0"/>
              </a:rPr>
              <a:t>Mirlin</a:t>
            </a:r>
            <a:endParaRPr lang="en-GB" sz="2400" dirty="0">
              <a:solidFill>
                <a:srgbClr val="3A798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21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7588" y="5862"/>
            <a:ext cx="8458201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Can disorder enhance superconductivity? </a:t>
            </a:r>
            <a:endParaRPr lang="en-GB" sz="36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1723" y="5191706"/>
            <a:ext cx="4100144" cy="10772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Anderson theorem is all but a theorem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6329" y="5215686"/>
            <a:ext cx="4103077" cy="10772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Be careful with 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BCS+Perturbation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1724" y="4176043"/>
            <a:ext cx="4111868" cy="707886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Anderson theorem</a:t>
            </a:r>
            <a:endParaRPr lang="en-GB" sz="4000" dirty="0">
              <a:solidFill>
                <a:schemeClr val="accent5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5862" y="4883929"/>
            <a:ext cx="4094283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Anderson</a:t>
            </a:r>
            <a:r>
              <a:rPr lang="de-DE" sz="1400" dirty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, J. Phys. Chem. Solids 11, 26 (1959</a:t>
            </a:r>
            <a:r>
              <a:rPr lang="de-DE" sz="1400" dirty="0" smtClean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)</a:t>
            </a:r>
            <a:endParaRPr lang="en-GB" sz="1400" dirty="0">
              <a:solidFill>
                <a:schemeClr val="accent1">
                  <a:lumMod val="9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3447" y="3817518"/>
            <a:ext cx="4123591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dirty="0" err="1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Gor'kov</a:t>
            </a:r>
            <a:r>
              <a:rPr lang="en-GB" sz="1800" dirty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 and </a:t>
            </a:r>
            <a:r>
              <a:rPr lang="en-GB" sz="1800" dirty="0" err="1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Abrikosov</a:t>
            </a:r>
            <a:endParaRPr lang="en-GB" sz="1800" dirty="0">
              <a:solidFill>
                <a:schemeClr val="accent1">
                  <a:lumMod val="9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2191" y="4169246"/>
            <a:ext cx="4120660" cy="707886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Weak localization </a:t>
            </a:r>
            <a:endParaRPr lang="en-GB" sz="4000" dirty="0">
              <a:solidFill>
                <a:schemeClr val="accent5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52191" y="4877132"/>
            <a:ext cx="4120661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dirty="0" err="1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Maekawa</a:t>
            </a:r>
            <a:r>
              <a:rPr lang="en-GB" sz="1600" dirty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 S, Fukuyama H, </a:t>
            </a:r>
            <a:r>
              <a:rPr lang="en-GB" sz="1600" dirty="0" smtClean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1982 </a:t>
            </a:r>
            <a:endParaRPr lang="en-GB" sz="1600" dirty="0">
              <a:solidFill>
                <a:schemeClr val="accent1">
                  <a:lumMod val="9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52189" y="3837188"/>
            <a:ext cx="4120661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Finkelstein A M, 1987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17587" y="1132582"/>
            <a:ext cx="4094285" cy="1077218"/>
            <a:chOff x="4413738" y="144849"/>
            <a:chExt cx="4094285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4413738" y="514181"/>
              <a:ext cx="4094283" cy="707886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err="1" smtClean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</a:rPr>
                <a:t>Numerics</a:t>
              </a:r>
              <a:endParaRPr lang="en-GB" sz="40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13738" y="144849"/>
              <a:ext cx="4094285" cy="3693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sz="1800" dirty="0" err="1" smtClean="0">
                  <a:solidFill>
                    <a:schemeClr val="accent1">
                      <a:lumMod val="90000"/>
                    </a:schemeClr>
                  </a:solidFill>
                  <a:latin typeface="Calibri" panose="020F0502020204030204" pitchFamily="34" charset="0"/>
                </a:rPr>
                <a:t>Trivedi</a:t>
              </a:r>
              <a:r>
                <a:rPr lang="en-GB" sz="1800" dirty="0" smtClean="0">
                  <a:solidFill>
                    <a:schemeClr val="accent1">
                      <a:lumMod val="90000"/>
                    </a:schemeClr>
                  </a:solidFill>
                  <a:latin typeface="Calibri" panose="020F0502020204030204" pitchFamily="34" charset="0"/>
                </a:rPr>
                <a:t>, Meir…..</a:t>
              </a:r>
              <a:endParaRPr lang="en-GB" sz="1800" dirty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-5862" y="2209800"/>
            <a:ext cx="4082558" cy="10772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S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trong coupling and disorder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352191" y="1132582"/>
            <a:ext cx="4094285" cy="1077218"/>
            <a:chOff x="4413738" y="144849"/>
            <a:chExt cx="4094285" cy="1077218"/>
          </a:xfrm>
        </p:grpSpPr>
        <p:sp>
          <p:nvSpPr>
            <p:cNvPr id="27" name="TextBox 26"/>
            <p:cNvSpPr txBox="1"/>
            <p:nvPr/>
          </p:nvSpPr>
          <p:spPr>
            <a:xfrm>
              <a:off x="4413738" y="514181"/>
              <a:ext cx="4094283" cy="707886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</a:rPr>
                <a:t>Experiments</a:t>
              </a:r>
              <a:endParaRPr lang="en-GB" sz="40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13738" y="144849"/>
              <a:ext cx="4094285" cy="3693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sz="1800" dirty="0" err="1" smtClean="0">
                  <a:solidFill>
                    <a:schemeClr val="accent1">
                      <a:lumMod val="90000"/>
                    </a:schemeClr>
                  </a:solidFill>
                  <a:latin typeface="Calibri" panose="020F0502020204030204" pitchFamily="34" charset="0"/>
                </a:rPr>
                <a:t>Pratap</a:t>
              </a:r>
              <a:r>
                <a:rPr lang="en-GB" sz="1800" dirty="0" smtClean="0">
                  <a:solidFill>
                    <a:schemeClr val="accent1">
                      <a:lumMod val="90000"/>
                    </a:schemeClr>
                  </a:solidFill>
                  <a:latin typeface="Calibri" panose="020F0502020204030204" pitchFamily="34" charset="0"/>
                </a:rPr>
                <a:t>, </a:t>
              </a:r>
              <a:r>
                <a:rPr lang="en-GB" sz="1800" dirty="0" err="1" smtClean="0">
                  <a:solidFill>
                    <a:schemeClr val="accent1">
                      <a:lumMod val="90000"/>
                    </a:schemeClr>
                  </a:solidFill>
                  <a:latin typeface="Calibri" panose="020F0502020204030204" pitchFamily="34" charset="0"/>
                </a:rPr>
                <a:t>Sacepe</a:t>
              </a:r>
              <a:r>
                <a:rPr lang="en-GB" sz="1800" dirty="0" smtClean="0">
                  <a:solidFill>
                    <a:schemeClr val="accent1">
                      <a:lumMod val="90000"/>
                    </a:schemeClr>
                  </a:solidFill>
                  <a:latin typeface="Calibri" panose="020F0502020204030204" pitchFamily="34" charset="0"/>
                </a:rPr>
                <a:t>…..</a:t>
              </a:r>
              <a:endParaRPr lang="en-GB" sz="1800" dirty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346329" y="2209800"/>
            <a:ext cx="4100145" cy="10772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Strong disorder and no weak coupling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46329" y="3287018"/>
            <a:ext cx="4094285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dirty="0" smtClean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Abeles,… 60’s</a:t>
            </a:r>
            <a:endParaRPr lang="en-GB" sz="1800" dirty="0">
              <a:solidFill>
                <a:schemeClr val="accent1">
                  <a:lumMod val="9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8794" y="3288323"/>
            <a:ext cx="4094285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dirty="0" err="1" smtClean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AGG,Tezuka</a:t>
            </a:r>
            <a:r>
              <a:rPr lang="en-GB" sz="1800" dirty="0" smtClean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, 2011</a:t>
            </a:r>
            <a:endParaRPr lang="en-GB" sz="1800" dirty="0">
              <a:solidFill>
                <a:schemeClr val="accent1">
                  <a:lumMod val="9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81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81000" y="228600"/>
            <a:ext cx="4343400" cy="132343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Enhancement of </a:t>
            </a:r>
            <a:r>
              <a:rPr lang="en-GB" sz="4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Tc</a:t>
            </a:r>
            <a:r>
              <a:rPr lang="en-GB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by disorder  </a:t>
            </a:r>
            <a:endParaRPr lang="pt-PT" sz="4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743200" y="4038600"/>
            <a:ext cx="4876800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Bianconi</a:t>
            </a:r>
            <a:r>
              <a:rPr lang="en-GB" sz="2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, et al.,  Nature 466, 841 (2010)</a:t>
            </a:r>
            <a:endParaRPr lang="pt-PT" sz="20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4953000" y="304800"/>
            <a:ext cx="3352800" cy="1200329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ctr"/>
            <a:r>
              <a:rPr lang="pt-PT" sz="2400" dirty="0" err="1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Fractal</a:t>
            </a:r>
            <a:r>
              <a:rPr lang="pt-PT" sz="24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distributions</a:t>
            </a:r>
            <a:r>
              <a:rPr lang="pt-PT" sz="24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pt-PT" sz="24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dopants</a:t>
            </a:r>
            <a:r>
              <a:rPr lang="pt-PT" sz="24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enhance</a:t>
            </a:r>
            <a:r>
              <a:rPr lang="pt-PT" sz="24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Tc</a:t>
            </a:r>
            <a:r>
              <a:rPr lang="pt-PT" sz="24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in</a:t>
            </a:r>
            <a:r>
              <a:rPr lang="pt-PT" sz="24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cuprates</a:t>
            </a:r>
            <a:endParaRPr lang="pt-PT" sz="2400" dirty="0">
              <a:solidFill>
                <a:schemeClr val="accent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828800"/>
            <a:ext cx="32289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676399"/>
            <a:ext cx="34099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304800" y="5029200"/>
            <a:ext cx="39624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Inhomogeneities</a:t>
            </a:r>
            <a:endParaRPr lang="pt-PT" sz="4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Seta para a esquerda e para a direita 10"/>
          <p:cNvSpPr/>
          <p:nvPr/>
        </p:nvSpPr>
        <p:spPr bwMode="auto">
          <a:xfrm>
            <a:off x="4343400" y="5029200"/>
            <a:ext cx="1981200" cy="609600"/>
          </a:xfrm>
          <a:prstGeom prst="leftRightArrow">
            <a:avLst/>
          </a:prstGeom>
          <a:solidFill>
            <a:srgbClr val="7030A0">
              <a:alpha val="89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400800" y="5029200"/>
            <a:ext cx="25146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Higher </a:t>
            </a:r>
            <a:r>
              <a:rPr lang="en-GB" sz="4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T</a:t>
            </a:r>
            <a:r>
              <a:rPr lang="en-GB" sz="4000" baseline="-25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c</a:t>
            </a:r>
            <a:endParaRPr lang="pt-PT" sz="4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3886200" y="5791200"/>
            <a:ext cx="3124200" cy="584775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pt-PT" dirty="0" smtClean="0">
                <a:latin typeface="Calibri" panose="020F0502020204030204" pitchFamily="34" charset="0"/>
              </a:rPr>
              <a:t> </a:t>
            </a:r>
            <a:r>
              <a:rPr lang="pt-PT" sz="2000" dirty="0" smtClean="0">
                <a:solidFill>
                  <a:srgbClr val="663300"/>
                </a:solidFill>
                <a:latin typeface="Calibri" panose="020F0502020204030204" pitchFamily="34" charset="0"/>
              </a:rPr>
              <a:t>PRL 108, 017002 (2012)</a:t>
            </a:r>
            <a:endParaRPr lang="pt-PT" sz="2000" dirty="0">
              <a:solidFill>
                <a:srgbClr val="6633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6200" y="6375975"/>
            <a:ext cx="3124200" cy="40011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PRL, 98</a:t>
            </a:r>
            <a:r>
              <a:rPr lang="en-GB" sz="2000" dirty="0">
                <a:solidFill>
                  <a:srgbClr val="800000"/>
                </a:solidFill>
                <a:latin typeface="Calibri" panose="020F0502020204030204" pitchFamily="34" charset="0"/>
              </a:rPr>
              <a:t>, 027001 (2007)</a:t>
            </a:r>
          </a:p>
        </p:txBody>
      </p:sp>
    </p:spTree>
    <p:extLst>
      <p:ext uri="{BB962C8B-B14F-4D97-AF65-F5344CB8AC3E}">
        <p14:creationId xmlns:p14="http://schemas.microsoft.com/office/powerpoint/2010/main" val="256342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TEhUSEhQWFhUXGRwaGBgXGB0eHRwcGx0aHSAbGCAfISggIh4mHxwaITEhJSsrLjEwGSIzODQsNygtLisBCgoKDg0OGxAQGywmICQsMTItLCwyLSwsMjQtNC4sLCwsLTAsLDI0LCwsLDAvLy4yLCwsLzI0LzAvLCwsLDQsLP/AABEIAO8A0wMBEQACEQEDEQH/xAAbAAACAwEBAQAAAAAAAAAAAAAABQMEBgcCAf/EAD8QAAIBAwMCBQMCAwcDAwQDAAECEQADIQQSMQVBBhMiUWEycYFCkRShsQcjUnLB0fAzYuGSsvFTgqLiFiRD/8QAGgEBAAMBAQEAAAAAAAAAAAAAAAMEBQECBv/EADURAAEDAgQEBQQDAAICAwEAAAEAAhEDIQQSMUFRYXHwE4GRobEFIsHRMuHxFCNCUjOCwgb/2gAMAwEAAhEDEQA/AO40RFERREURFERREURFERREURFERREURFERREURFERREURFERREURFERREURFERREURFERREURFERREURFEUd66F55PAHJPxREn6r18aYK94rtZ9mAYWQfUxmSuIJC4JEgDI45wGqmpYepVMMHffFWdX1y1ZQPfYW1MZYjvxj6v5ULgBJXllGo92VgJPK/wrem1tu4AUdWniCK6ozbVWKIiiIoiKIiiIoiKIiiIoiKIiiIoiKIiiIoiKIiiIoiKIiiIoiKIor12MASx4H+p9h8/1OKIoygUFmYT3JwPgD2Ex/5outBJgLhHjvxAt6/ds2ltm0twmVn+8b1ZPbEkfiuGmHL676bRdSpyTJI0njeOGys6LwvpWsW7+ovXFa5wAsgEYKu3G5jkSRhfzQ4fPcJVxlYuy02AQLn8xw8j+3/RbWpVk09u9Y09gXXK2xtJvKvLAncY3Aj7Y7VGWFn2iypYunS/+Rwc4wNdtLbLSdE6rfR3sapSbi7Tusq4SWkbEBGxtsDIPc49OTXkWcs6rhab/vpGBfXl38cVqEvmJ3Y7h1gj4JGB+3zUkqgWGY16KUXm7ofupBH+h/YV1eV6GpXiYPs2D+xg0RS0RFERREURFERREURFERREURFERREURFERREURFEUNy6Z2rlv5D5P+3f45oir6e6plWDBiWU7uTHeRiIIOMCYwQQPZYRcX77/xdCznjB31Wmv2NOyhkaHYkiAOQNpwZESe09iY95C0Bx3WjgmilUa9++kd+YXFdDoA9wLO1ZkseAoySe5AAJx/rVkMpu+6L8P32F9ZULWNkCfzfRPtdbe5cFmxcOwqGCqYUsxH0jEsYBJzkE1aosaylJAkEzyv+FVY9uaXW1E/PyY5WW00yXX8mxd3sbLzu2DcR5TCTuP0zI/xSJrOr0wfuGh7Pys15pszVGf+Q42meXcWutNo7+wSpL7zIlgAuTG/M+oiO/HAingka/70WdVZn1ERy16dO5V6x1K3f32kYF1A3AjgtMSOMgE88feo303NEkKq6i+iQ5wsr1vUAkxEe4IM9vvzj8VGoi0hSKQw4wfcUXkqNtMP0jb/AJSR/QxRF8RXjDfhwCf/AMSP9aLpXrzHHKT/AJWB/eY/1ouI/il7nb/mBH9aIpQaIvtERREURFERREURFERREURFERRFA90klU7ct7fA9z/Id/YkUlq2FED/AJ8n5oiU+Jtcun09y6XKwpyIYgtIB2kgGCeKmoU3VHhoCkpML3hvFY3oDm8mptG+97dCy20MFMTu4J/Xn2GINaeMYGBhDQPjvRaL2FjmvNgNNfY7X2+VjvEOh8tA1swWnCv5gQLtIhjmSWnn4phGmo+XaDjAi3DTb45BbAxMf9biRaziIuePqOvRHQtVbtBGu2XJLFmu7GLIwI9QPHBOB3+Ti1VpPgkEAWgGIPKOunJRviCAbxveY4/vs7PotzUXLoBEqpG1tu0LuMwZIJwpzB5PvFZdbKJEajj7fCqYg0mNJG/OZ2/OluWi1Wo6ltDSkgbtoESwA9R7d+YHcVVDbSPPv+1m06Ekfd/XDj5XS7p9wsN6OGbZbdkUBXIP0sykSp9J5xzx29uqtOg9eas1Mo+0jcidR83+fy56bqHKCY3kyQRtKhpKhgCZYcYOcmooGqp1WtmRpHWY1jl8Jlt/5815VeVX0evVzA5GDODOJEc0IUlSi5lypwxnIMe8j+lFGYXq3ckn4Mf04riEQpKLihOmXsIPuuD/ACoi+eWw4c//AHAEfyg/zoi+NeZQSwBA5IMfmDAH70QCTAX0ape8r9xj9+P50RSo4OQQR8UReqIiiIoiKIiiIoiXdR1ZFt2QgBVJk94E4jMe5H49xwmAoqzyxhI1Srwt1U6i3uYJu4It8AAkDnInJg+/3rzSqZgsvBYp2IJLheNrWvHfGYHDRPgYFSbrYXP/AO0PpVzVJ5LXSoZkO1cjbJwwxkEyDMGIxzWx9OqMpfcBsb/o8I9NVzC1m+K6nU4SIN/MDp0V7R9L/hLdtd6tcCQzkMC4AMBoiNvuTkk8VA+t4+aZjl3vyV51SrU/iJv1U+n0tu8SQsqBz5ecGPQ0hZJxjt95qs0vYLmO9xfvopH4g0xreONuXt87Kq/RbWlQG3ZUEt9JMSHKyfgqBgYn3yasMrOxBLXm36Fl5diXGYdrrt3MrQdKtKtpSTuIB5YscxI/lH7iqlaXVDb8Kq+rAja2ihsNbdvOG8ysnGB+rGCc44985xXagez7CpGuJbkAH7lXreigrEBRyI5OZn+X7VFIXk1ZmdVdcQCf69v/ABXFEF8e0GIYgYmD3E+1clA4gEKiumW3Nw7dwkA9skmCe2TH/Ir3OYqZ1Vz/ALRolut6vdVWY21ZVMQCc5jdAE5MQBMZ+9TtosLok97f2pqVGmdSQfXvmrPStU4UbkNrlQjHcZmAwIOFMHkTxxUT2AGxlcrMa4mDPPTr3PqrtrXzdNvGBJ9Q3DiCV5g+r/095xw04bmUBpwzMr9RqJVOoWC67Qef9wfcY+Pn8HoUtJ4Y7N38d+6U+Kdbcs6YmwbYgQS6FlAAngYGAfqwJE4robmsFYwVJtat/wBhPG3fxJ4CUr8L9evnT79RLOUdycKo2k+kGPbMk44445lIMFWsZgmCpFO1wI6768fXdS+HvE/8Ym8ac2zu27m7+ncWUiDsyBu94965Kp1sKKRIJnvuy1WjBCICSTtEk8kx3oqimoiKIiiL4xgScAURVyC/aE9u7ff2X4798YJFFqvUAjL9UjiRxx7cTz7VEToCFWrfdDXDWefdkt6N0c2Va2LkrmFVdoH1exmTOTzI5r0xoFgqeEwj6QLc8+3IefH+kz05CqEk+mAJJJge5OT35qTRXWODRl4JZ1W4t1msCA4VGOGyrFlEkDH0t39verFBxZDzpf2UrAMwfAnj31S3Way85beqHTeSQwUHebhORnEAA/EZ9qmFMMP2m87/ADb/AGbcVeaG077z3wTDoNthaRlO4bIgjPcgA+3aPntioKz2vcbRfYqGqwh5BOp3/O689QWJ2LukMCsEgiZ2+rjMfGe3b1TP3CTGn+9+6rVPELC5puDp+PPjyi2qS2HGntai6rkFtjMlpcK0bCVVgSXhSSIAIVDAnNt48R7bTrrvveIt77KSk0uOXfvdR6TU77iGzc3i4oOx5WBJLExBJJLciOc9h7qthhD26HUX9NfZTUKDQM5JkX2Pf9jktjpbYSVnBlhzj3LGfcxHsI4FZJFl5e7MZ37HZXryjO5iOREe2BB5mT7zXASJXcwiGr55p8wrEKBzumSe0cjEfvivcDLO65l+0GVW6xtFvGz/ALQ0RJPMfqmfzPzXugCXjXmlI5XTouXafqYK79Mm82Bubey+lizHaqQAGC7sgyoJGZM75pAAtqHWdBy4+Y62Wix7SJItw/v2W18Ba57unS7ecsXZ9pIBC5xB4AiDkTn8VlY5gbUIaIiOXt3+VDjCwPhgi3r31Wks6Vd5uADcyiXAWTtJgTAOJ9u9Ui4xHsqjnGI24d/tW0v5I2nAwff7V4i0rwRCra+8BnA25OOfj78V6a0lS0mlxgbrL9V6hYtrdVrZuBvWVRfq4RiZ+p4n2wOPfjSWmQtKhRqkgtOUj/R5evWFkNN4/S3au2xpy9szHrwVJAO/0kD8DJI4rxnc9xWpX+mGo9tTxBPS/fLgnvg3rK3bhtKqbDKW/KG1UUbPSVOTBYZEjJ4wSP8AIArL+oUBTpgyZMSDfpf8W/XSa6sdFERRF5uOAJPFESvqfVLdoB77BQfoSRLEdyO5HMcDnJiK+IxDaLcx77le2sLtFb/j7ZUtvXaIkyMTBE/cEV4diqeQumwXkiFC90xCfH88nvVb/kW/6r6e+sX2HvuoHToFX0exTLGS5kEtPeQBPH47QO1T0HD+bv8Ay0v6d/OqrMNNr7m7uc6bK9ftyMcjOP51ZeTFlZqMkWSLV9QUFrzXWS2qAtJOxSrMO3H6t2f094qy0OaQ0gX/ADHzbsrue4zcO+KS9U6t5mltCy1sguFdIIPlk7ZbMrg5BBmYPJqxTNNz3FpzSLGQb/nlpdTU6zC8Pz27A9+W2ir3uvNadAjFlDQQAIZcAgmCZBUn08hvmRNh8Mx4cHnh76fhW69amGgkAGYIm4P+EHyVnX9V1cOLQRWWCAe6n0lSeS25WkgYEV1lCk0ffccu+BCyMRUrNJyQedtP636KDwl03V2WurfCPv2sjhtyjcHDBSw3FvTO3iGHzMuLr06oaW2jUR0jf3U9Fzy3LrG468U0veH7emti6iM98W2C7SNx9JJVZO0EmTP2571RXdWeA6Infy4KUO8PMRoTptqTF+p0AKt3x5kRsAEqBABEnbtwfpkE+2Dg1wfaLgzr/fWCuGXGTbTqf9XzW6m0uo09tmaAjMpVsAxtG4DkFSYnHfmog15aXZep75qywZKTo5bbBVdH1+2jeTcu7rhk+oDMsyKCy+nEfqJwTNSDDPLcwHevVUm0cW9jamoJO3IkCxtYdDOym8U2lu2ihIS4JCt6iQxHAIIJ/wARGcK2MSPWEe+nUzC436d/6rlCiXAkd8zr06kdFnND03T+Rbsm04QoSbiG5tIJFwmQYJBUEEjsYxVvxqramdrhM2FumnQ8fdWCwasd0H581qdD1Mtca2gJsogCsGGbm5l2HByoCkmSPVPuKpVKOUZnWJPt3+uaqVGluounOh1O9N7QpGSPYZw34zPFVXNynKvDgJsqfXdadMGvjaQFJYMwUCI9RMdvuME84FS0KfiuDb+V1wkZY91V6r1+zasrdd0Cuyr6mMENjkTkCfuQMivVLDOe9zANBPfW3qpqTCQXbC8/HqbJf1Pplm8HuKfMksH9biFIk8kqAASZEffJmMsdmDXCFo0sRUZlBEWtpe/lrzn005Fd0R3G+q29m9gFU4Cp+og9sYjE59qOoGnYr6Ck4VGgX2IPD88R+11T+zDpC2bAdLgdbzLcx2hMgmATDFfbt96hJkkr5z6tVz1Q2IifPmAt9RZSKIiiJB1rW3ER3UAsA2w8xB2yF7mYk+zfgxVXFrTCs4Wkx7xn0m/+7eq5h1rxNcv3D5pG2AF7rmY2yQcg8tPP7fPYnPWdmdqNANh35rabg2t+1ogcTx74WTLovU2ZgYkjkSSTsid599oweMRmsysMrg436+3lKzcRSykhau91Xzg6WsHyvMDAnBxjt2I79/mrwf4wy0wJ1/BjS8CNTG3LJqOyS4zAnvmouhlSXvJsfeVG6CMpKtIOJkYgdufa1RYGBtF0OIvM6a8df3wWZTc6XVQ2ziI4QBEcr3VjV9QuxutqzKP8IgtvIyQYICDJkDg/NbVLDGpUbeBqdptMba6ddlxuIqPJa2OvM6W3ELI9W8Ys7vZa2WRlYC4YVQQrFm3ZEBfSMZgDvW7SwbH0f5ZXjzI4RYaG/LVemV3OGUuE35X2Ply3Wau9VFnUJcslhP1gj1elySFImcwT3gGfau4D6O2iIccxiJsRpbhpHDccl5wrmgTTJJtMgGJvHLT9LVAWbge45b1iEVTuLD9LkAAcS0cjbwSQDkswz6GIDnExmtrrHCN+MnQbi0rqFpLtdOPGe7+areGrWpe8q2yzJatQ9slwq3PQU3mTJKqTJGOO9fRYnwmszONydbXG8WGhK9ND8pyn7vNbnpugd1/vFVUMhl+oggjg8cggx+IrBNV2Yn+lzC0nZ85FtON515aXXq/fW2fJ3otu2ksCcopgfONsnPJPsKsMYXDPBkm3PsrUMuIiOaxfifx5Yts+mtpkKVUsoKnaWBgyDG5YBA5Wfvfwv0+o9we7Qnvjx/Su0TTBhzoPpy/fJYu94hZ9hkoVQKW3GSq+oK2dxM/vn3rVdQAH3WBMxpB04Wt5qWpQbTpNLSToQDx85iOK8dO6xffWLqfMG4EKFYHawfABCxJyGjkkA81DiKbGU20wLcd+t9NOQhVXVSx7Wk2JvFo4mDsO9F1rR7rj29+1nt22Zu4zxlwzemCJB/UawX1mBzmNEXty2NhAv6WUH/LZ4zqI1HP321/Cn6hqBYCgJuQhhHtE7gAIHB7zmPmOtb4gJPfffOLF4/JBFy47fN+fykZ6QS413n3bdo7XNoHORJkhon1k8/pMDgC23E/aKWUExqfiIUTq3/UXOseO8AQdbayrmp6nqEss9r+/3q7G3eI9K+/AG31oCCeFwMmPNGhRe+HHLBEEcewfXkpcM9paJm5JmbjgPJRdJ601+6dPceyo2oYY7iCyqAFBggkgttYlhzPYea9OnSZmabyQYte/XQHUQFddTcSCGyOPGCoNfYtKjaNrV30LAUAbX3BlAGInBaSJ9KxGIkpPfUf4pIud9oPr+OK9sDmBppxt/h24JJ0LTjV6I2rJdZG2Abm0AkMxYgeo+mYGBJESZqfGnwq+s8TaeQE6axx3V8YhpqZnXEzNpkaAaQnnSfD9lrg0y3R5lsesAHd5fBG7gkljg4+n2rPrOdkzEG/z33deqv1Co0eJcgxE3EjvuVr/AAz0RNJbFi2WIQEyxzLmW7D/AAj9/ms4NgQsjE13V6heQB0TuuqBFERRFy3+1nXG0tsLBNzzUYED6SxyCeM/6dwCKeK2X0P0NhfmEdOul/XvQ806RdiABM/4ifT+3aYPtj7VmV2zcrZq0wGiCd57/wAldL8PeHWM71IVl3qwf05IPCkDI4MHv7RVf/jPqMFvXl8SF8/ja4e3KIjkO9PL92W6g+nuOlsMCEDncvoVPbcIWR2UYycVBSz0SXtEGeszO35VN+FBEg62bzPSFGviJ3NyQVVfSSIOcYA27hIMCPc1GcQ9r883cLTtaLE6Rff5VPE4N5pDLxv0O3YHFL+ldY8tt23eV+n4YrxkzBwfj5rUw2IPhuabukm/v37L5Vz/APj18wH2xbvh5qtf0hZf4m0/qH1BQDtKCAuIO0HtzHtX0H099Os41i8k/wDjM76wOdp3JC4Dkgk7858r67WMDVJtR0u61wuUCNtJiT3AghQYBBxtn+WDtVMa1tFpm0iYvpY/deeWs7CbhSe3DkU3mdCIjnYngRfh8r70MNbvooEhiBcUAhVQlxtbgzl2EdvyKtVKor0zUFzFiYmRE+egPMDgtLD13PLWkzJ4zrpx4XW9saP+ERLi3jcNxLaTcM+lZO9QR3kAz32n4rPnx3ZcthOnp2BzV9lAjXlPTlqtdY1YYEcHvEcRO/mCvbE/7ZzqWW475desKwWZSLapB4q6QmoDW7m8ISswR64gtCnDenEjjEZFW8NXdSEtjfXbz274qRtHMQO9d+H9rl3ijQuq2ViyW0907yqLITcCiGDICgwU5E/FblBzSHOk/cJG0nc33trx2Vs4RznA07gf7F/83UFjp6X2bA225YKvZT6uT+0fio34pjScx8yNPUcPL8zYxvhURVJy6DYnn878zzVkdBvIVKqdgIdDyJ7E52DiIycHHv5Zi6T7SZjSIsdrtHl14BfPuxQpNFRwubE6AA7ExOugt+tJ0/rK2dQrG6VS8hG1V4cE5ZInnv3LYFUn4dlSm7IBM6jlwOhVuhUoPJqMY2eNhxsYJ2/0pp1bre/UWbStDFivlH62Ch9sGZEkHgxAg813DYctouc4ee209+9lHiHNzQ0zy6zwKf8AT9Otuy0BVUAkOWHqLSZYwuBA5/nFVKri94Bk8uEcNV5owGgWgR0Md8yvujtXWa4t5kKEHyykAYkkj9SkFhmTx24ry8sABYDO8/B4i1tNVykXtccwHXj5fPcZEdIOnUuLX97vFzzWZnO4bhLe3JODMmajxGK8R7j6DbYaf0qVX6zi2MLWtIaAbayJnSLE3N5geSr3OrecUS4GF1r6kRuCFlkgFZmATkA8KBzVQ4g5vtMHv53Vz6R9VfiKn/HeyIkyI6EGdNCR6c1rvBHTXtWnLgJvdmAGPSTuJhYhox7gDvVyvW8Q3Gnd7LRruZMMMi3qmXh/py2w19oNy4PqMhikllDc59WfxzFMVVzHKNB86HysuVX5oYNB89hONNncfdv6AD+oNVVXU9ERREURcf8A7WdH5mosQYO15Zl9KjzGyWmBzHH5zVLE/wAh0X0X0ckUXECfuEcfRZPwZ/11gBZndO0yvpYKC0gZSMSYMcmqLnCQD33xWnX+5haPS5I22F+EbWkrfaDr/wDEtCMu5QS625BDAkDefkRmYHFZWPzS15BE8N9tePlZYtbCmk4hxtoqJbU3bYt3F2u7QwXJKg/UADBBVJ74OPYcc3/tDBJ39o9rd3PGVKNJxcw6cbXI57iZFh6qxrWt48olSslivbtDcgnHEyCBzNQVg0Qwi+4PsfMco4LFw+I+x/3EgAwfLQkcwdbpX1O95lzYUJEjO33fJJ+37R2pQb4bM89x31WPi6oyWIBMzz3t87aiFEmlYBrgwzblk91PAP6i0d+a0MPiXUh4bd/Xy4X/ANWS7KTIM5fkfjy81e6dfHltbay130QI2+ohSoHrgKxPb4/ff+lYg+JkMgA76a39uoCtYPBh73PDdddLG5sfmF58Psti4zliwDNbM7TJ9MYE5BnjPqI719BUe2o3IP1x6Ky3C1MG/wARzYHITa1hz5xonV7xIzKt0W54wTnYYJwBIjH85jAMbaIaDe3fzz/yzVxlS9JglwfBjhe8z7wBvoVmPFXUFCKthm3rJYowB2DKlgpkj1AqGH6z7EG/hjmqRIOlvmLWPGP7X0dOmWAPIufS+sTytyCodY8aam5o1tFzavghV2AqWQjkk/SZGYInHaasUcFTZVzxIPnfkN/TzUbWH7oubaXv7KTwvrRZ07WtShb+IYXLlwgZLSOSc92kx3+ap/UASQRq0EZRwHp3wm/fDqhhdvBltuBm2n484Btr08OdyHywsosrj1HdBAEsMiBycd81RbiHPpEmb3vqCP7kFZVBpe6q+rmLDldBbB00F7kO5agbWTZ9cVS1pmRgAIJACkA5wBwnAj/Dj5qlSeCY9R8L5rH43xX+HcMAiIIdpF5mTe+g4AaCDqXhm5qS50wFpFwGdmlmUtO0diGGSIzB9jWvh8UynTjc8BI81o0aANEeHoDx5Ta2tyPiyRafpJ0ztauX2S+vqULgNvBn1twxYbQeJPOauZ2Pa0DT4va3nK47MHlpN9vS/DXRP+jau/fVXe9cDWvQVAEqF3z5ozuUicsAQVnk5zMfSp06bsgFxrNucdNRr6KbxC+lLb6A8Padu+O8tTtd3KjA2QfcfYEGMRWXQq5mtnvgrtB5e0ZjPThNvOD8LA9Y15dtih1UFt0uANuBhVEQOZkT814xk1dLR17usLHVKWIYfBJlsmI21M30MCIkazBSnpthkuo+FM7E3EbVJhVXEcAn1A/UFNQUmgd+6n//AJ2s044MBMwTYf8A2JN9CBpzXSdJqlu7kLm1dAIChre9FhlW7EkDBkCCBuGO5ufyEbr617DSMgSPODuQnXS0UW9qMWQDbJM5WQ0R8yMdwa6XFxkqvWJzS7XVXNIPQvyJ/Jz/AK15UKmoiKIiiLnH9pXSr92y7rdC6dFdmt7SdzK7mWPYDER79+1XEtcWyNFt/Rq9OnVALZcTFzGtuHXf315l02/c0zhmB9JMdwIGRzHesqszNpqvoXZKgdBmY0/N/cha7oj3NR51y2m1oO4bQdykSQREkdoAMRVGo15qBrTPfPgFlYwZKbWn3J1248FvLPQg+wkuNqgHJGSAf5CI+3zFWsNgC+rmJ0AB2M6gSDpBHtuvm8SfEBbss/1jpD2NyWGZmIDGYAaSMDtuJnk9x961KuFa5paO+/2vk6tF2DeMpzTrN9RFwN722tMJHbsbbqAKQ2CASAZksVP+KPYYGKPw4o4XNlkzN+MdT+dfNQM8Z5c4tFvjkNP3roU40Nh3WHlJKloABQQx3AmMsV4E84+MT/iA1Cf4tn8ae+8TstLDtytzZRxnv442VvqWiDWUQONrLlyIIB2HceGDDmDHNfRYEPptazVWqPiZw1hBnbhb1/siQs0oFphYuhou3BF3cqgyR7kfpkE8yBGYrQAdUqENBsJmLb6cf7OwW6zG06pNGM2QC8GCLbxoDfUDa4SrqXVVt71tjcVMj1FSIUISuNoK7fc/UT7k7uHwJeQTYcdZ/wB5fKjoUBnzESWiABEEWMnjuL9Byz/ULIe0103E3M8wTNx1iZaAF59/ec8VIHZcSKYsAI0ME2AkydrWF5haD6VWtQzAaXB0teeGs8OK89IsNqG25F1wAu4kzySTgkiIzgAGZqWvUZQMgwL/ADxHC/PZQtcKgbWi5twEj3nyPBP9J0hrVu7ZuXbbXCobyvMnYoAbdvXusRsEzu9uK1aq2o8PYCBcT+hw11V2nLSHyY70nZXOh9ZcC2PLgEfUIk7dyiQZ4PtGcdqx8VSbTY7Ibk6bSTvuO9Fl1sL4ZdXDv5H+IuDdrp5AXGml02tq2bx3o+4jEQtwCSXOPSYjccZ/b56iXirmqSGkxof3p30+FfhntOfKQYm4jhfpN9h+GfQ77Ndi7lWMBG4yN0JwDKiYH34zX0jabmglm3evcaaqTAf8jxQ3LbQzbW5gTeRz4J91Lp4v3bIUhlSSZggRtUAzMEfVjO4DjNeKdcU2O58POe+C+rFISM2w+dLKPQ9B8lDtje7FnYHaOWgDtMNnsY/avUruqtLQZ7+JFuA969KmaYlm5321j8f0qms1NpVtvdlSQFAYN6f/ADIMD2P3qBlLxG5WOuBfj6HjCkxFCj4etxoSfP8A/Mg7RwN8t/AMW883B5ZfDNPqaCWIEEwJIzB/bMRpVKriACOXKfXRYVf6XiarjmIl282gCwnTQcduCXnozaq4lly6Ou5gLiwG2mM+wEHiTP7m9RpMZTHLXjN9OnDRfffS8NSwGEY5tyQJPCZdA8zyFgTbTo//APHLQZH3G3clHMMDuCFfS271bdxBwckifavLHll9evOyqf8ALqOBaRIv5TPl7dEg6YmqXqFxLbgWHJLLMqLe7bCAGA29hLAZJJzmqgDs6uYo0DhG/wDsPUk8eQGnDfVdNqZYiKIiiIoiV61d1vbvCk3OfjzDIGe4kfmvFQSIlT0DldmibH4XMfFnhcadEt2rZKAu3mTLethgiO0Ks/vyIxsUDTeGjhO/dlv4PGB5LnW2PfM37uw8M6DVacMVViCMwJOQf0nn1buPis5lOrUefDBEa89reSr42rSqD7onb2t3+F0a1aIUK0n57++Y/r8CvpKNHw6YbqsOoWu2SjUWlZ2uFWJUAABjtMbokcSD3/2r2Hgj7b7LEdDnuqZbgcbfEW481nrl12ctbVQyx6mH1eoyPiVA75kVF4ZqPIBnzJB10vFpv3Gea1UiWhsyeQOvp7Epr0fR3PWLjMACEABXawHqDcTyTg5x7VM+ixjRTpnQaARBP6Nx5LXw+HcQcx9IgxfRS62y1q4nkgHcYYuxAC4mI7lQYJ7/AIqxRFM/c8x03PTvzVnD4akxxdJ8/QW35z7rAeOupeZcts3l7Ed12BpbaQpDNiFMyv8AyRrYSnkcC25sZHn+I9YW/SZ4YLSNQJP4jXS+mk9FiH0vqVYkT6WC4ySQIgEnIExzA71vYeu3I7Nx27tF1l1MYzxDSpXcDAjT2mYnWNF81dtrS+qWKsDmR6YBGDkcgjH9KhexlV2eP1M7kdO9TYwn1NzG+A+x34W2EiL39jqYElnUC/c/ugbY2iTBAUNuLE99u48/PFUPqWCe+mKbRJvO3CB/W8emtgcVS8QtIMEyLToNZI8uuwXQOheH7n8Ruv3EvBbaglZDFTnaJAhhtnGTInmKwPEqsb4cw3UfsGy7iq1N1LO0EGTwsR69i3FW+o6Kzavqzl2YhiGKEoBMmeYMGZmee5qjSxT85+4kGNdtfgED2MQvnqZqvc8sc4giDfSeg2kAaeymtPbtzp2tvee6AJtxP94o2u6yCq4gSZxwBUpgVAXT7kd/qy7U+m1KgdUYAGD+N767TbW+saQVLevG1c2w52DfGVJVYxOJJ7DiCR71pNqAnKLW014/lZMuw1Jxc3MRH3aaQL8ZEnQcDGq1dvU4R1WS67oAKwImTgnuBxVN7IJgLSo3ZndwvxSHQdZvF2e86AgurWgygWzkq5Lckr7HufsMwYqoDciTAjpztbvWy03YVhs2ev4j/Uh1uqN8vKuSBBJP0z2jO0kYPsOYxNOv47X5vtdMCG3DjqdIJAOx5RO1athoMzMaCfws3a0DC4LqApaR5YoJwOSgUEEiF9J545mPsaLW+C1tQguPPeN7+Q1mJuLnQfiWMDW1oJIi9+NiZsbEaGfO7DpXX92rNxCGhBbBvQkW5Et6MYxC7TlgexmxVZSptFNxA3+299p9eItPlK3CnwQQPLnr36Lc9FRdUv8AEbUe4VNvd32kqSrCYViOQJA4nFZFZhDo7/CgrkUH5RIi8c+9NCRfdWPCvhxNKzhVMvdZpJ3ejJAk5w0EiTmDNRgKvjMR4xaZ297T5ei1ddVJFERREURZDxprGs6c3rU+crMEiJG5yCyqRDEYx9uKr4gwJGq0fp7c7ix0ZTc840E7fnRfeg37t+1ZZtrW42szMN+4Cdw2iOQQVhexxEVW++rGYWHr36LuIayi8hhM+0cP7unyFZCjkAjH2GT/AE/J7VMzJo3Ud/nuFTIdEledfecMot7eZMmDA7Ljnjn3rxiDWzDJEa8zyHfkq1TOBI0HcJR4kYlQo3+pgrMjFWUfUTAGePgjd96iqnNLZPl6x3+1XdhhiSWZsptHPlw78j4Fm5aSwtpi+9sl5J2kM0kqMEYjdEjHPNrMGAFo8tffmqzsO+iAwE/OnMc/VS6w3MbG5MsRBUKJye/twOB25rlTEsyQ6NDebeusDyU7BUa/KTx74x3KV9WS9qbd02WPmIRszAI59PcE9jXG4mo6mRk8/PnfTkNloUq2WBUBjeNTymdOIsCOSzXUOiPbFv8AiCzW42kBBv3ECIM8SWECRMVuYSoA1pbZw8/3tvwWpUdSxjIIhwF4NvUX08/zk9DtN7awZTuAWWMyDG2SMTKifYftqB0i0QZ6337v7hTYb6VQojPSEOjn7Sd+vpdanS+B2uunnIVFxCHMiMYE55PYL2GeYqo3HeG37Vg13UvEljYcSSc1zOwEb2kkg8byFcPhPUWwtu2f7old9yQPSCMBQPpIJAUyOT3rxXxLKoP/ALefX1trbgrWCxDS8H0EcLf3vtqtVounkte81QvmQMAgmAwznHpGNsZnnmvn6zC5n3G57tf00Xca5hpBrXd2MW3HWdFZ1HUhatm40MAAAAcsxAgDdIzuAye/xXmgXQMxBnh+j66+RVDDvc5waSPju39KO5olKG7sZGY7mOJA27YYmTjt/SKuvc3cSNP7i3mp6les0gCS0Hl1vOgnU3PTal0rQXPNDte8xSpLAgCc4kgeoxv9oJ71PnZ4X2+vkqhNc18lThpbiO9vZP7WlRTKkhiAv1dlnJEwTByaqvfdWwy0x33K5L410N0XrjC4rSpCgqRK8fUFAkerH/aY4E4tSl/2EubAnn+h+l9Lh6jDRAi5Hvc8emnETBumPQNPcCreuFXL29yoh9W1wJYyPVjbIwPwCa7g8KH4phOk3tNgNTsBeAbmdllY2uM8aZT/ALx2WfOqDPcV3MsgkhpBUAn6QAASCAYA/UOZr70NpZA0NFjaI10/EjVYTcd41bK4ADjsBrM39uPkr/g3whLb9SbZsFTu9R3DMCTt9OYYcfTg1SxzWNkRJMe0T6dwvoG/VfHYDRcbSNr/AB8fK6H4Xttb3MFteRc23FNtWVne4eXDn6goXAP44FVMS5pgCZFjPL05qrVa0zxk9Pb5haZAN/8AlX/3H/8AUVUVRT0RFERREURc+8Rae7e11uz5TNZNtxuj0BmuNJJj0MAJESSY/Nas1zngbLWwTqTKDnON5+Bw56efmNIdCNNYW1YsnYqkbUgkemARuMsce85r0+nDcrQqjXio/NUd6/0Lei8dL1txrxW5bA/uwVYAgzMMCDgdiJMnPIrxSLs33Dvfv5XrEU2Nb9hm/Xpf9K71Fm+kYMH1e3HbucjvUWLLgDk1g981mVKkOgdxH7SnppusT5qwDw0wxkZxMrAjmeeao0fEJD6g19f6tqSPReaX3CTtx/2eKg1XV7FjTKFdriz5QeSWLkRuZgJk92AMVdxFUNw+amMwI4wr1Fhx73ZbRqNAAOGne6VdN655hG4sjBFOD6cNAXPpYsR94IE5msiiajxla7UxpYACdOQ1ttFgpH4FzPtAtJE9PxuqPVuteZebZ6haKhgDtLRJgkAzjcM88d63Q9+RmbR0/AkeU6rhxFPDhtN95Jh0WB0tfneBwKk6xqQl62d21bwJ9RDBW4DAkccY+AYq9gmAZw103220t7cNjK8YDIG/YSbyY1257eeuu6y/TesIb03mUW9jBWCKxnneSQYMiMRniKvYl2VstMnWBOnDy1g7cgt7FOc6iXMN9QBOmwHTW49YXRemdVtfw5uWm3gAjc0T9Jx2n3j5/NUHh7HxU1Pr5jjbRfM/U3mmBULY+2w0JsbARqb8NDoVVfrjJpkZdzMEJPphd4EQR2kye/BrhLS6SRxjeNJ9bfg7VMI01KTH5soBAI34T377NPB+pu39Kl29h3yQQIWDggf5Y+Z5mu4kMLy1ug71V9+UPytjKBFt+JnqqPVtBcby1dt0FSZH1FWBA9gAJXjINYlQVfFa0C0Dyib/AK29VRxX3uhohouAeXmm2r6lO5DaIECS4ARgee88Tgj2/N3/AJFhmHCdrFejjDTIIsRBGo1/XtyVAMXlGwBBMfpIIhQQYk8xPB+ambUDgIEeffz672XU7hxgviw/u0x+4XnxF1m1ZAU3Sr7SxWfUFUgScSJPpmDJI96gruG7j3f3Wvg8M+oYyiNB5/rXULIprbXUNQHBCgP/ANM/Udvllmg4hgsBiARmfnn21nQTYDQqxiaVTDUBlBMakRG8CbG07Horuv6TdCFk3KCg4hfQJldpEjGwxPAE8VZwWGNJ9SoSJMRBnQC/DWbRvYhfH/VKtWswNYDN7WEySTzJjhr1WfvdJYAEqAvAEeoGB9X3kxn9XFbNB5NXxDMxEbdept05r5rw6obIEk8PX4HC8a3vrPB3Rt+mJdCys7MFPJwsFZ4IAYZGZBBFcxOI++Bawvym4PfkvqfpH/XQDhY93/S21jbciMFcRHGIj4wZiswrUcHMsdCrGkWN3tMD7KAP6g1xQkyZViiIoiKIiiKtp7Y5/wC5v/eaLs7KdVxRcXgKJJgfP9P/ABXF2bQlmts3vNRlINpQ25ScsTG0jiIM94478VajHg5tQNp1768FWNJ76zTMNHft/a867TS1sjcHHBEkRI3A9szgnioqzBY3mNr/AIPFeqlHM7M3bdZ7xHZUq24oNklGj1Kp27gFHMkETEccmTVKqc9I02eQmNBe3A35bW0Whg8zHaSDr7xfvzWRu3QLYLkmchUwTPYk4j8zhvas+kytRJygDMIk9doiCtCpR/5Dmu/8WmeNx7b2tHU3UXWtQVVlQor21JcFDJOAFByO3IOcGt36dWpNIbV9Tx0sNZudo/ObX+nuIzv+7M77eEC5m2g2HGZWY1DXLxQ3MMSAqkcCTCiMCcCI9jPavqW1C1r202BwGhFtYIJmZ335ESrWHqNpvaNDGluPrbb2TnpvTwHt2/K3sylpcsRkD6gBgjtj88VFXxlRjQbA6adDb8jS2gkrcJpxOYxtp3cbxxtstbf1K6VYO021CkSxyRIbcCJUARHII+2cR7nus1s8ABqTAgCT1A0Xz31PENy/eSHHQAGdoiI899eMKz0srrNxUYQlZ3RuJA3gCMGCmWk5rWDTTY01N76dY638lRwtUspl3/tMSB5ciNha8LR9FcLb2Lv3LyD74GBHeJ2wMnisnF4wGuWtAte3O8W3PnKndSGbM2wPd/2kvWtQ3/XFy7ZZQwKbsYVwCAcD/EW4ECZiso1nOqAn7YkbW4aHdXqFEAfxBEz8WPc8IV3TdQN6y7qltsL5e1stIGT+Se3YjvVwOBEGNoHfeqqVMFTc9oNhc3Fu+N99QvOl6WbVs3HRTdcE3Cg5kH0iImMLwZ+Zx17XNbm33j8d+qr4utNqbvtAAmL2nnxvr7rI+KdH5dy5f/h7txfKVUNzYyDiQojd5kE8f9x+3BOWdufffstXAPbVosZnjLN2zI5k6WMbQbKn0PoqafW27i3N/oZgjIVIcqQFJJIBJbj74xUYcA8ZN/z+O9l5d9XGIw3hlpEHXWY30BuDrotv1LVWbtlvOAW2GUEb/wBQLbrbAGNuO/Iatg1DSaHb8++9V81Vx3hUzpGl79RHTqb8Uq6nrd9y1dtWtwZpgNKYCBTHCgKN/GIM9p7Tcbc1Wp+JXqeLTa2Afu/9hMXHAbHe+nB1ouoW21g0tu6RcUF2tqo2rbUJAIIkSzKQQTIJ7HFmqx3g+I4W46mb/jl/etThv2j0T86cPcLwDtBUGBIkqSAZ/wC0du1UjorWYtaB5q3pPoB98/8Aqz/rXFCpqIiiIoiKIqVq6Z2xglzu+d5x7D8/iuHWF7DRllWLeBzJ9/8A4rg0Xk6r6FyT3PP4nj2rvNJVbU30tqXaAIljGMdz9qr1q7GCfXde2tc4wFX0/UrVy0t1XBttw3Eycc/8iuMexzdfwvPhunTmlnVLZKzZxeeVDEbgMn6gTx9vcc1UfVpuqsMcbxpr3z2mVK3KCGvEgbae/wC5jhwWX+gBbRttc87GTcRCQpG0BcRz6u8kEZmpWtpk+Gz+I0kWnrbfsaqx4xJNomdCf72t6bLA9W8PXwz21Uy+4y0RCwQxE8xnaAJjtmNahhMMKhqPLcs+QvYC2wuZjXdSuxb6tMBkyPMzEEnr/qg8H+Db94EahSqTNskZYyGkT2O4iefV8VsYmvhSfEoEGwHLQRw0ACqUrfbVJ6DXefmfyujeHfCq2LjXQ7OxUAlieRtgE4kkiQR798Vj1sTUfTDABbf3/Xl5q1isa97MoA79eP8Am83VdN5ttrTrJjK+awG7khWiSRMAnB25GM1sO/KYbqB11Ea6/EbQqrKMhrqlt7X1nmPaP1I/RU0y3GtMEO3dtOF3Yguck/64me/cRiP+sMZAIG5+Z+bfEVsPRaz7b5dBvbgs71/S3lm4LoZ2CqUEAbHLbWiJBLYHyDXzT21gc7zPAi54+n53tK2sI9jjlAtHY9P1F1mdDq3W4Ua1uCEAzJyMe8g4PPuZ+YXtyw6b8NO+4WoMOwsseYPfH3nkt/0jqis6ptQHaJUYIY8kwAAApPAn7cVoU8U5ryHAEnne/wChsB+1h16LhTLhMHqOnHf+0x1+su3UtnSFIDw5uKZAXnEDOCBJ+ZxV5uIFVv2HuN1mkNZSd4gMx9o5/iNjyvqlep1l8FrKJuyJK8bWMyMAj9XecVA6vlcadOe+ixSys37BOU7iOvYieY1WM1jXbmqB27kttxMdyYMnMsBEfNUy9rYzyNefDTpdWcNjMn09ww4yuMAyZFy4uM6gxHQmBotMLt28/kXLP92GgHjaBkFznjnHcfNbNGKjcrpI08+x0WDnNV/hRYe09+vWFaR7Fq3tj022HmM7AgSN20HJgLLDdjA95Gth6Lg2AdR3+u77VIeA3w4IIsTb9eYkcNynHhzo1gO+ttFy1+CzHMjLAJPCZiB7cmK5iaz3RTdH22Eel+Z4rSpAAExrxTlbe20yxt3EgD23mBPzJk/c1Vdqpqjszpnv9K9XleEURFERREURLHLgrE7CbgaP0ncSG+2CPz968OmbKamGlpnURHPkvgBtgksNiidzGMiZLRA/l2mooLWm9uJ/K9WqEAC52HtCgHUWD77gVLUZbfI34EDjnBH54rgqGZi3rdSOotyQ0y7hEW1n93WT1uv0+ov3Qb7ox2jaGO3+6LsCCpIhpz/lAqlULXkgH2v+VdpirQY12SRz0v184THXXv4WwiPcUBmAO6ATPYQO2OOwHzUdPNSZkeR+du+EeartYK1YuaJ4bXmexxKSeKOpBNotXVDAepVY7dp4CQPwTyO9V8SGz9psLQNI276Kf6dhDkMt1MiQJnfbja+vO6T6vqig3X9borboU8gcKpM7RKgnMmCfcVXosOYcOyL+a0qOHcQG2zG+nc8pTLpbXbq7tQpKKyG00sisJksZy2O3eeIiNahXdRaZANt7jfjx4/hQYqlTENpuh18wBuOXl1hWPDniDU3SyQXTcpRikhVDCUnEwJHc+qq7MW4ulx34dwCosTgqdKOPXl693Wu6y6ooDFVFyQGLBdrKsyAcYAY8421r4elUcHQ6DFoHfwsWXGSCQQrOjUMiqDuKgMDu+qeGJWMHmpmtLIJ87fvdRMLgb+cLx1Gwl2EYnkFsxgcj7HiOe9ZuIoUq0Bw387KQVA0Eysb426hYuK9pb03F+nagKggg7WnEjMEH9I7zVOtVZENPz5/78m62Pp7XD7stjvveYI/sbrMXbVpULIbnmFWIUnAP1Af5oET7ntVF72OMAHafzfe88Pa+kw1bZogddPLgqPTdQoYNbJDN33HA5gT8x9yBXajX6cPnbTsKV1EkZnD9c10LpPV7Q0y2BdCsJUsAx9TZJG7mGMx+eONBtWnTHhk6cjyv3/mCaDzVzNaTaeg4EgdY3XrpeuGotrdS6y7CFuMVUE7QQzEj0iRkDjPPapmhjxLTB42n41KxsZhRQxHiPkiJjbQ21Fh89UstdGR3u/3ty4S4QqW3cLG6do5xM4knPsqvo5WsiTsRrbfnHVRYjC069I5DABJta5ix34wCd7LU9F0i20ZAhQ7shoM9tyzMD/fn206WUCGqn9PpCi0ywiD/AF5frfZeNd0rzLlwMEW16Q4uKGV1P1SMQTHP371cZVyNEa8u+albQfUxZqXAgD0nTuy0du2FRRPAweMf7gVVJkytEDYKOSWC42huIjAE/sDtri9GIBVyi8ooiKIiiIoir2RKkRPqY5+HNEXKP7QbeqR0tKG2G4W321ZpUFNoYDBIaPyMVm1Kbm2X1H0+pRqCTExoehnp100U3U+obult/Fp/fKSNl7au4OSVZR/iAERz6TPauTFMg/y3XmlRH/LGT+DtIvcbHle/+zz7RdSQhvMthvSQFjknjMiM5+wNVfCy7rUrNNQSLX0tvbz3jT8LZL4itay5DsbUoEBKqTiSMkQACYmMgiZzXir9xzPjl3Hks84d1FkNBmSeHLT31hL/ABsLFu4lm1BKgghTj1NMEHHJj44qNjXS4/hcwz3gS/fQSkHUrsu20FF4VQxIAPCn+ZnmTUrXSFp06WRuaZMevXvda/oPi+5YsJbdN6iFVpMgE7ZmMwCY+5rv/JcJaPLvv3WbisEyq41Gm51HH+yfUQtr4UFryw2mRgoEbQDBMmcxJ+57j81Jg3ZrgXi/z+vRZOKzFxbUO+p/U97cFqbVpWALAE/uAYgx/PP3rWYIErOcSCQq50Ybabmdu6BBAz2YTnvk/ftVnxS2cu/eqj/kCCsv4q1dnTlhclA6kSOSBgxiJAM8jtxFZuJy5Sx3/keH9G3wr+Fwrqs1G3DdeuvHWAQbdJWRXojPNy3c85BksqHD4IXPpyGBDE1kuwsszMvFitUYiPtcI3HT+r7LJ9Z1G1wqE+nA2n08gGJ5EZnuDXaVGAZgzqtmjTAY23DQ96aHfVLUvMCjhhO9YH7YP2NT5RcRtqpXvOWx3vE+nrPZXSPD2td7ZuXoVgxfazjezGY2AmciY+MDtXinhq73F4BLdoG+mvsecL5/GeG14ptI4chzPPfnur3QtOBeuBbq+VbLzaZgqK3qUsYyRkptMgY/wirFBha5+cQ0CeRn8a+Wqy6+JNcBlVpD41H3AyYGvGJEXHKV60d9tr6hUa4huf3gUmYUypTjiQTuPaM0psc92cfxBuDvGke39wsrF1adNmaZMD+Nh0PSPfaVpNN1ZNUdtlg23knBExIPtx3H9K230Cxocd17pvbVpgA8/mNkkv8AXDb1LK6iyrRdV2AfcqEbjAMqAnHttmvQpkiSb8O/9utsUP8AqGWTtadSNPU66flxq/EdhgVLiWCi2VJG9mghV4g/ScZzjNeCx2XMAvFPCVGAPjjIMad/2nHRb4uAOu7gzuM53bT8c2zx7z3qMGbqjWBa/Kdv9TWiiRREURFERRFBp/pP+Z//AHNREk6at4uzXXR7YQBGVdpmW3TnH6Yg+9QC5klX6pptYGNBDpveeEfn2WIPTtM/Vmdy9yZcA5UCAAH3AnbuOIK4IGaqeI01SI/3gtBz6zMM2LefqevWbjzXzxT/AGfW2t37+nTZcX6LSzmAJ9OSGIOB9uxr14RMn2XML9UewsY+43PsPT+ly2/be2drKRyTIg+0j3+/x8VAIddb0tOm8nnsNu4i9lJauhQV7doHfGSZx2/4a8FpcZXmpTaDl74+/ZMpvqA6AJdRgcgERtBgntyQO01VaGm7D+15pPzODde/KfP8q/o+k3LjlB5JVBKPuAVsBjLAEYB/EH2NSFgJyg33Ub6zWRUDTJ23nTQ7dPey2ljo72EsWTbZrfmPduXFaVUBD9fqBgiCM9sZqxSo1Gtk8TPws0VqTnPLTeAADrMg2nny5FdDsHaoE4A/EfHeK0gMoyyvn3uk5lYBqYLxKznjLoI1aKsSVYRI4JxuHYkCccZEyKiqUmvH3KajiKtEzTAvrci19xz3221VK/qtj37BQKLSDa7gBbrMCEQbeRwCBBngZFROYTLezyVynlysfJub30FpPzB4Bcq11i7rLoK2WDlZI2nJXaGK/mB+Kzw0m7QvqabqdFuV7hE+gNxfidPwjpXhzVm+ts2WCYdwyGCvpJgiJOeBnH3qRtHNcg6KGti6YpgteJJPCx2J6kReyZeInNtksjSx6douMW5wOREGQ3OQMVNRxLmMDY04331jrpz6qs3DNqEvz+kRxjXhyIMJdb6/sm4jPuvFlYkA5KqC/pOT7CAZyOc2KlVtVsO6bzFyOWpM3nyUD8C03qNmBI4WkweERbiuy9O8P27Vg2gSx2QZ7mMsR/3GTFS4cNpkNHfc+6+Rfh6dR7nO3n04dLfjSwzur8MXkd2sai5bS5ue48qzq0LhSRkQB+ygVs0cVRIyuYJFgLgb/vpuvTGZP4m/D+/RIfEdzp1p/J1JZidoDqzeguy7lQEBAowxgmJOBIrrMJVePEaONj36W81rUsdVpNDQ6/zwPXvRXtdGnbTkW2dLSDaUg4ZNqBt/qkuTx/hn7U6gcGuA009FqYdgxFM/dEm+wsZPkGgG63XhDpjafS27bn1ASQOFkk7R3MScmSe5NUmggQVjYyqyrXc+mIBNv356p1XpVkURFERREURKNf1dNOqG4Dte4yyMkEs0QvJ78cQajqVAy50U9DDurSG6jvXQLP6zqhOqIs3LQtqCrgzhzBXgc7QD/KqNWpD5aRB7ladKizwJqAz5fviVJ0zp1hG83Z6t5YXEUgu0AEsASSDMQcHDcxXkVGMcJ6WG8/309lBXc9+nDQn/ADT29VprIQAkCAT2+Mdvt29quUywS4Wus7Ic3PvisH/aV4Mualv4q21tfLtQUIYEhdzGCAZMNgQPvXitRLjIOi2/pX1JlAGm9pOY6zpt3dc96ror+ktWybltLpibaMN2CIDgDlYyZj7mapOo5Df9rXZixWcftMXjnP8AXYW10miOuS4GXZaKqVZgNysDO47eZXaJmOw4NQWdOUab998FnPrNo5YueGxHLzk/Kj6T4Q/h33G6fNABS0jbNxBBgv8A4Wgfie0ipqOYan++++fmtiG1h9rbceGuyd9W8RNozp7ZRHW4wWFBB2+kfqxyxlh8cVZ8RzMrR36qvTwgr56pkEb6xPGPay0Oktvcbc67RH/TYSQVLfrBIIMrAAxtqemXzI173WbXbTyZdR3tx80zCmMc4k/+c1M0ySCqbmOA+3+/yo7KOAdxmCdsZMR3nvM1ITJlcpB4s4rnXjPV2Yf+IvI95fT5VtoIDTClTgnAO454zBANStlg5jdfR4EVA9vhtgcTxB1mbD/NbpD0LUG31N1F0qlpdgJJcDIVRKn6t7HEnJb3JqufuffyPBXKtNn/ABBaSdRpPSQNvS3ALf8AUSDtdyd21SWkbAGMBjjPAM8S3aMWg4QARfif7WPTBGYtNthebCTHc/nL9K6pe1V+5bcRYFxvpWdxyAMnIiZ288AGaipsdeL9b8fjXmtCsynRYCD9xAvMcDfhewm/GNVN0nwhbF5bTISiOlxXDAB2BG6REuv34mB3A8Z8tUMAkfofF7qLG415pS10OdII4A+tyB5+66ZashcD5n8kn78k/uavNbFz3/i+fYxrLDvu6V+IdN51ttPvK+aIG0Ekd54MfScmB+atYWp4VRtSJheSTmsfJZ3qP9mOk1BV7m5WBM7Wwx3Fm9PAn4HczJzV1v1asyQIPXy3UuUTKteHemW7t/fbWNPpyFQbiQ11FCEgnlVAgfJY/qqLFuc1oa8y43PIG4HU6nyWpVqmjQFKfudryGoHnqfJbWs9ZiKIiiIoiKIiiJN1XQC7bEgny7vmBRt9W129JkHkEjtMxIqOq3MOinw9TI/WJETe3NKtBpLRuLqGTyjdOxVuE7pjcEUHAgW5xjEDjNdjCTmIj577Cs1ahymm0zF5HpPfUpn1FAdiYVj6peTtA9RyDE/eRnvXa1MOgb89l4oEjM7UaW9B5d2X3+FGzywYAiSAQRjJGT2P86gNIvGQ7a7fn2XgvOfOdVe05AnkRJIM+5H5OP6fFXmQLKFwKzPiHwiuscO7ZSOBkxJKTyFIIHNV30PEcSStLD/UXYenkaLH/J6r30nwfasgbWuYxO4icsIiYwGMd57zUFTAsdE8endlBXxpcZgDl335JsdIAgUorrAB5Zio4WTk8nk8n5qUAsYBEgeZjgFC2sXPzgwfQK5e067AoXAgCOQBBweYwPvVh8ZNPRQGq4Oza++qmQbQe/f/AJ8/evYsFyZKgv6xba7maFkZ+5iP3qv4jaYkm0qOpVa2572VmzdDAEHBzVljw8AjdGODhIWJ8Sf2c2dS967uZbt0qQ04SAFO0RkECSDzHI5qJ9BpkjUrUw31WtTLWu/gB58e+CqeF/A1kWrZuK6XCqi4obYWKj1K+2QyzIx+eTUdOle/6TF/UagqlrQI2vNtttd/Sy92fCj2tTctbmfSXLYUTd9Qj6bcRgLJg+32rz4JDomxVl+OZWoAlsPBmwtzMcdPPrebrqWbNoG/c2JuDIqnY0H0qUKmZHpbH7CREp8NgMjW46/4q9J9eo8ZLG4M3tex6/AhQ+DHu3NVcvm5utNBtjJ9OxRIJMqfUCVPZh7Ga9EnNmHTv57hTfUwynSYwfyn8n1vuLWOsrYX7/BUs0nb6QGCnMMw7CRz81oNeOC+e8UEgtM7Wv69+im1FhtvoI3n9RHeDnv+1SNc2fu0U5mLJJ4q6i/93obDf/2NQDLD/wDztD/qXPj/AAr8n4q3g6TQHYh4+1m3F2w/J5dV7Y4NcJT/AKboUsWks2xCoAB/ufmqdR7qjy9xkldc4uMnVWa8LyiiIoiKIiiIoiTa9N9tlllCs5YqxU4Y+kEZz3ry7RS0f5BS6jpyva8pyYxncwPEHM+01wsBEFem1i1+YAdLEJbr9C1635IfbcAJF0pvC/p4bk7ZEnsTxOI3MzCPdWqdUUnF4FjsDB47c9v1etqBqEkWoLuPUzEyNqKo2jO5sMcCJ9+8bs4/ipGii8y+wHDmSfIabzy4PulOGQMBE8zM4gZBiDgVYZESqNcFr8pPZuraCGPPA7Y78f8APavQF1FNgvl3G0Dufb8n7feuEwgEzK+7cZGTzt9z/t7/ABXA2115IBsFS6tqmRVCozl3CArwsySzn9KiOft3Irj5iwU1BjXOOYxAn/FT6t1k2fKVrcm6wVhukJIMkmMjByYqCtWyCIuVLRw+cktNhvvyt/sJlpzvEFRtgR9vY/II/pXtoDhBFlXqsEwb8V60kAQo4xn9o/BFdpQLAaKFrMn2gL1qHIjJkkRCk/v8fNSOMLy8m0H2Sm3dcX2TezEEsEFvau0gAeozMGTgjvUZc4O/CogvbWIkneI8t/XyTE3FYw2DIx88j/5qWRN1dNZubICQdP35Jf1fQNdTYq+ooyi76ZUkZiZwft7fBqN4LtAr2HqBrs82nTX9aLH+DNMy9Rv2kL+TaQDaymMtC7Z4jYRI5/E1So03h5G09/paX1R7HUKbiPu5X4TPf99CVlX+v/mtGQ1fOBzWL3rtUtq211zCoCT/ALfepadN1RwY3UqWpUbTaXu0CR+Eumtuua2+P7/URA/+naH0Wx+Mn3JmrWMrNOWjT/gz3O7vPbkuUcxGZ2p9uS0tUlKiiIoiKIiiIoiKIo7lhTkjPuMH9xmiKC5pmkMGmOxMT9yBGORifnJrkL0HQCFV8nazHKbjJLEkd5g5Czgcjvgd+Fq9ioIg96K8qKw+P+Dn/WuwvEkFTAV1eURREE0RCmiKO9uKkLg5gnt8nPFcPJdbE30WaueHHK2xdvl9m7H0zuBWZUTOY/J96reAdytH/mU75WXtfX207Cd9M0wt2ggTaBIiZ78yPepQwBuWFSrOzvJmVcRI4r21obYKJfSoz811chR3rZIwRPz96arojcL69oEg9xSF5LQbkLyqx3/fE/NcFl5aIvKpTtdmE/UBxOIBgkAwJJP4+ajeYNl2pWiAR8+Wiq39cdu64mQ2VT1wOZMCcfHv81wPD7Hv/Fn1KhOo0O3z5d6o1K/xN0Wubdshn/7m7Kf+f0q6x+RpjU28t/VeczsViMo/hT15u2H/ANdTzhPhUK1UURFERREURFERREURFERREURQnTDkSp91x+44P5FEXz1j2Yfsf9if2oi9LqFmD6T7Nj9ux/FEUtEXyaIg0ReYH7UlF7oiKIvlcRfHWfiuovtcNkVJbrOpDKBJIjmVzBOBBPMdqr+I6oyw10n8rwCSvdggpOcljP5JH8oqXMHCV0iQlHiBButOJN2StoBjndht44ZeDnuBUFV+UgDU2H5nks3HSC3IPvdIb56zxAF/ZNekaAWbS2xkjkkySe5JOTVoCBCvYeg2jTDG7e53PmVdrqmRREURFERREURFERREURFERREURFEXxlBwciiKL+Hj6SV+OR+x4H2iiL5vYfUs/K/7H/QmiL3bvK2Ac+3B/Y5oikoiKIiiKJ3IPBMmBH9T/wA7VzQroEqWurijdzwBzOa8knZdAUXmbV3NAIFRtJDRIXTrZfbACoJwAokn7Zr0S1jS46arybapd0yybt1tS/H02h7Acn7n/naqmEBqk4hw1/iODf2dVToUs1Q13amw5D9nfyTmr6uIoiKIiiIoiKIiiIoiKIiiIoiKIiiIoiKIiiIoi8XLYb6gD96Io/JI+lj9m9Q/f6v5n7URffOI+pSPlfUP9/5URe0uBhKkH7URRWGJlTuxGTiZ9o9uIrnJe3DcIckNMHjt39hTdBpC+XtQLabrhAE8nHJxXlzgxsuKNaXuhoWW6xrv4mzcbTMS25U2r6S3qBAluxk/BHxNUnPNUSw6f6P64q/RYKZAqi0H9bJ7qWNzbYBzA3n2Hf8A58iocROJrDDD+Iu8/DfPU8lQeyWydCmdtAAABAGAK1QIXheq6iKIiiIoiKIiiIoiKIiiIoiKIiiIoiKIiiIoiKIiiIoiKIo7lhWyRn3GD+4zRF42OOCG+Gwf3H+xoihuvETKwck8R/mB+3NcXoHWVJrLaOnrG5R6uNwxmYzJ7j54rjmgi66wuB+39LFPrLdlrt63aIZ7ttSrgybqoWAXOQcHcPY88VRc/wAMFzG3/K1/BdUyse+wBJIj+PO23A8gtd0XRm2kuZuP6nPz7fip8LQ8FkG5NyeJWVWqCo6RYbDkmFWVEiiIoiKIiiIoiKIiiIoiKIiiIoiKIiiIoiKIiiIoiKIiiIoiKIiiIoihbTjkek+64/ccH8g0RLL3Qy+qt6i5c3LaQi3b2wA5OXJnJjHArwWS7MdlZbiS2gaTR/I3O5Gw6TdOa9qsiiIoiKIiiIoiKIiiIoiKIiiIoiKIiiIoiKIiiIoiKIiiIoiKIiiIoiKIiiIoiKIiiIoiKIiiIoiKIiiIoiKI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xQTEhUSEhQWFhUXGRwaGBgXGB0eHRwcGx0aHSAbGCAfISggIh4mHxwaITEhJSsrLjEwGSIzODQsNygtLisBCgoKDg0OGxAQGywmICQsMTItLCwyLSwsMjQtNC4sLCwsLTAsLDI0LCwsLDAvLy4yLCwsLzI0LzAvLCwsLDQsLP/AABEIAO8A0wMBEQACEQEDEQH/xAAbAAACAwEBAQAAAAAAAAAAAAAABQMEBgcCAf/EAD8QAAIBAwMCBQMCAwcDAwQDAAECEQADIQQSMQVBBhMiUWEycYFCkRShsQcjUnLB0fAzYuGSsvFTgqLiFiRD/8QAGgEBAAMBAQEAAAAAAAAAAAAAAAMEBQECBv/EADURAAEDAgQEBQQDAAICAwEAAAEAAhEDIQQSMUFRYXHwE4GRobEFIsHRMuHxFCNCUjOCwgb/2gAMAwEAAhEDEQA/AO40RFERREURFERREURFERREURFERREURFERREURFERREURFERREURFERREURFERREURFERREURFERREURFEUd66F55PAHJPxREn6r18aYK94rtZ9mAYWQfUxmSuIJC4JEgDI45wGqmpYepVMMHffFWdX1y1ZQPfYW1MZYjvxj6v5ULgBJXllGo92VgJPK/wrem1tu4AUdWniCK6ozbVWKIiiIoiKIiiIoiKIiiIoiKIiiIoiKIiiIoiKIiiIoiKIiiIoiKIor12MASx4H+p9h8/1OKIoygUFmYT3JwPgD2Ex/5outBJgLhHjvxAt6/ds2ltm0twmVn+8b1ZPbEkfiuGmHL676bRdSpyTJI0njeOGys6LwvpWsW7+ovXFa5wAsgEYKu3G5jkSRhfzQ4fPcJVxlYuy02AQLn8xw8j+3/RbWpVk09u9Y09gXXK2xtJvKvLAncY3Aj7Y7VGWFn2iypYunS/+Rwc4wNdtLbLSdE6rfR3sapSbi7Tusq4SWkbEBGxtsDIPc49OTXkWcs6rhab/vpGBfXl38cVqEvmJ3Y7h1gj4JGB+3zUkqgWGY16KUXm7ofupBH+h/YV1eV6GpXiYPs2D+xg0RS0RFERREURFERREURFERREURFERREURFERREURFEUNy6Z2rlv5D5P+3f45oir6e6plWDBiWU7uTHeRiIIOMCYwQQPZYRcX77/xdCznjB31Wmv2NOyhkaHYkiAOQNpwZESe09iY95C0Bx3WjgmilUa9++kd+YXFdDoA9wLO1ZkseAoySe5AAJx/rVkMpu+6L8P32F9ZULWNkCfzfRPtdbe5cFmxcOwqGCqYUsxH0jEsYBJzkE1aosaylJAkEzyv+FVY9uaXW1E/PyY5WW00yXX8mxd3sbLzu2DcR5TCTuP0zI/xSJrOr0wfuGh7Pys15pszVGf+Q42meXcWutNo7+wSpL7zIlgAuTG/M+oiO/HAingka/70WdVZn1ERy16dO5V6x1K3f32kYF1A3AjgtMSOMgE88feo303NEkKq6i+iQ5wsr1vUAkxEe4IM9vvzj8VGoi0hSKQw4wfcUXkqNtMP0jb/AJSR/QxRF8RXjDfhwCf/AMSP9aLpXrzHHKT/AJWB/eY/1ouI/il7nb/mBH9aIpQaIvtERREURFERREURFERREURFERRFA90klU7ct7fA9z/Id/YkUlq2FED/AJ8n5oiU+Jtcun09y6XKwpyIYgtIB2kgGCeKmoU3VHhoCkpML3hvFY3oDm8mptG+97dCy20MFMTu4J/Xn2GINaeMYGBhDQPjvRaL2FjmvNgNNfY7X2+VjvEOh8tA1swWnCv5gQLtIhjmSWnn4phGmo+XaDjAi3DTb45BbAxMf9biRaziIuePqOvRHQtVbtBGu2XJLFmu7GLIwI9QPHBOB3+Ti1VpPgkEAWgGIPKOunJRviCAbxveY4/vs7PotzUXLoBEqpG1tu0LuMwZIJwpzB5PvFZdbKJEajj7fCqYg0mNJG/OZ2/OluWi1Wo6ltDSkgbtoESwA9R7d+YHcVVDbSPPv+1m06Ekfd/XDj5XS7p9wsN6OGbZbdkUBXIP0sykSp9J5xzx29uqtOg9eas1Mo+0jcidR83+fy56bqHKCY3kyQRtKhpKhgCZYcYOcmooGqp1WtmRpHWY1jl8Jlt/5815VeVX0evVzA5GDODOJEc0IUlSi5lypwxnIMe8j+lFGYXq3ckn4Mf04riEQpKLihOmXsIPuuD/ACoi+eWw4c//AHAEfyg/zoi+NeZQSwBA5IMfmDAH70QCTAX0ape8r9xj9+P50RSo4OQQR8UReqIiiIoiKIiiIoiXdR1ZFt2QgBVJk94E4jMe5H49xwmAoqzyxhI1Srwt1U6i3uYJu4It8AAkDnInJg+/3rzSqZgsvBYp2IJLheNrWvHfGYHDRPgYFSbrYXP/AO0PpVzVJ5LXSoZkO1cjbJwwxkEyDMGIxzWx9OqMpfcBsb/o8I9NVzC1m+K6nU4SIN/MDp0V7R9L/hLdtd6tcCQzkMC4AMBoiNvuTkk8VA+t4+aZjl3vyV51SrU/iJv1U+n0tu8SQsqBz5ecGPQ0hZJxjt95qs0vYLmO9xfvopH4g0xreONuXt87Kq/RbWlQG3ZUEt9JMSHKyfgqBgYn3yasMrOxBLXm36Fl5diXGYdrrt3MrQdKtKtpSTuIB5YscxI/lH7iqlaXVDb8Kq+rAja2ihsNbdvOG8ysnGB+rGCc44985xXagez7CpGuJbkAH7lXreigrEBRyI5OZn+X7VFIXk1ZmdVdcQCf69v/ABXFEF8e0GIYgYmD3E+1clA4gEKiumW3Nw7dwkA9skmCe2TH/Ir3OYqZ1Vz/ALRolut6vdVWY21ZVMQCc5jdAE5MQBMZ+9TtosLok97f2pqVGmdSQfXvmrPStU4UbkNrlQjHcZmAwIOFMHkTxxUT2AGxlcrMa4mDPPTr3PqrtrXzdNvGBJ9Q3DiCV5g+r/095xw04bmUBpwzMr9RqJVOoWC67Qef9wfcY+Pn8HoUtJ4Y7N38d+6U+Kdbcs6YmwbYgQS6FlAAngYGAfqwJE4robmsFYwVJtat/wBhPG3fxJ4CUr8L9evnT79RLOUdycKo2k+kGPbMk44445lIMFWsZgmCpFO1wI6768fXdS+HvE/8Ym8ac2zu27m7+ncWUiDsyBu94965Kp1sKKRIJnvuy1WjBCICSTtEk8kx3oqimoiKIiiL4xgScAURVyC/aE9u7ff2X4798YJFFqvUAjL9UjiRxx7cTz7VEToCFWrfdDXDWefdkt6N0c2Va2LkrmFVdoH1exmTOTzI5r0xoFgqeEwj6QLc8+3IefH+kz05CqEk+mAJJJge5OT35qTRXWODRl4JZ1W4t1msCA4VGOGyrFlEkDH0t39verFBxZDzpf2UrAMwfAnj31S3Way85beqHTeSQwUHebhORnEAA/EZ9qmFMMP2m87/ADb/AGbcVeaG077z3wTDoNthaRlO4bIgjPcgA+3aPntioKz2vcbRfYqGqwh5BOp3/O689QWJ2LukMCsEgiZ2+rjMfGe3b1TP3CTGn+9+6rVPELC5puDp+PPjyi2qS2HGntai6rkFtjMlpcK0bCVVgSXhSSIAIVDAnNt48R7bTrrvveIt77KSk0uOXfvdR6TU77iGzc3i4oOx5WBJLExBJJLciOc9h7qthhD26HUX9NfZTUKDQM5JkX2Pf9jktjpbYSVnBlhzj3LGfcxHsI4FZJFl5e7MZ37HZXryjO5iOREe2BB5mT7zXASJXcwiGr55p8wrEKBzumSe0cjEfvivcDLO65l+0GVW6xtFvGz/ALQ0RJPMfqmfzPzXugCXjXmlI5XTouXafqYK79Mm82Bubey+lizHaqQAGC7sgyoJGZM75pAAtqHWdBy4+Y62Wix7SJItw/v2W18Ba57unS7ecsXZ9pIBC5xB4AiDkTn8VlY5gbUIaIiOXt3+VDjCwPhgi3r31Wks6Vd5uADcyiXAWTtJgTAOJ9u9Ui4xHsqjnGI24d/tW0v5I2nAwff7V4i0rwRCra+8BnA25OOfj78V6a0lS0mlxgbrL9V6hYtrdVrZuBvWVRfq4RiZ+p4n2wOPfjSWmQtKhRqkgtOUj/R5evWFkNN4/S3au2xpy9szHrwVJAO/0kD8DJI4rxnc9xWpX+mGo9tTxBPS/fLgnvg3rK3bhtKqbDKW/KG1UUbPSVOTBYZEjJ4wSP8AIArL+oUBTpgyZMSDfpf8W/XSa6sdFERRF5uOAJPFESvqfVLdoB77BQfoSRLEdyO5HMcDnJiK+IxDaLcx77le2sLtFb/j7ZUtvXaIkyMTBE/cEV4diqeQumwXkiFC90xCfH88nvVb/kW/6r6e+sX2HvuoHToFX0exTLGS5kEtPeQBPH47QO1T0HD+bv8Ay0v6d/OqrMNNr7m7uc6bK9ftyMcjOP51ZeTFlZqMkWSLV9QUFrzXWS2qAtJOxSrMO3H6t2f094qy0OaQ0gX/ADHzbsrue4zcO+KS9U6t5mltCy1sguFdIIPlk7ZbMrg5BBmYPJqxTNNz3FpzSLGQb/nlpdTU6zC8Pz27A9+W2ir3uvNadAjFlDQQAIZcAgmCZBUn08hvmRNh8Mx4cHnh76fhW69amGgkAGYIm4P+EHyVnX9V1cOLQRWWCAe6n0lSeS25WkgYEV1lCk0ffccu+BCyMRUrNJyQedtP636KDwl03V2WurfCPv2sjhtyjcHDBSw3FvTO3iGHzMuLr06oaW2jUR0jf3U9Fzy3LrG468U0veH7emti6iM98W2C7SNx9JJVZO0EmTP2571RXdWeA6Infy4KUO8PMRoTptqTF+p0AKt3x5kRsAEqBABEnbtwfpkE+2Dg1wfaLgzr/fWCuGXGTbTqf9XzW6m0uo09tmaAjMpVsAxtG4DkFSYnHfmog15aXZep75qywZKTo5bbBVdH1+2jeTcu7rhk+oDMsyKCy+nEfqJwTNSDDPLcwHevVUm0cW9jamoJO3IkCxtYdDOym8U2lu2ihIS4JCt6iQxHAIIJ/wARGcK2MSPWEe+nUzC436d/6rlCiXAkd8zr06kdFnND03T+Rbsm04QoSbiG5tIJFwmQYJBUEEjsYxVvxqramdrhM2FumnQ8fdWCwasd0H581qdD1Mtca2gJsogCsGGbm5l2HByoCkmSPVPuKpVKOUZnWJPt3+uaqVGluounOh1O9N7QpGSPYZw34zPFVXNynKvDgJsqfXdadMGvjaQFJYMwUCI9RMdvuME84FS0KfiuDb+V1wkZY91V6r1+zasrdd0Cuyr6mMENjkTkCfuQMivVLDOe9zANBPfW3qpqTCQXbC8/HqbJf1Pplm8HuKfMksH9biFIk8kqAASZEffJmMsdmDXCFo0sRUZlBEWtpe/lrzn005Fd0R3G+q29m9gFU4Cp+og9sYjE59qOoGnYr6Ck4VGgX2IPD88R+11T+zDpC2bAdLgdbzLcx2hMgmATDFfbt96hJkkr5z6tVz1Q2IifPmAt9RZSKIiiJB1rW3ER3UAsA2w8xB2yF7mYk+zfgxVXFrTCs4Wkx7xn0m/+7eq5h1rxNcv3D5pG2AF7rmY2yQcg8tPP7fPYnPWdmdqNANh35rabg2t+1ogcTx74WTLovU2ZgYkjkSSTsid599oweMRmsysMrg436+3lKzcRSykhau91Xzg6WsHyvMDAnBxjt2I79/mrwf4wy0wJ1/BjS8CNTG3LJqOyS4zAnvmouhlSXvJsfeVG6CMpKtIOJkYgdufa1RYGBtF0OIvM6a8df3wWZTc6XVQ2ziI4QBEcr3VjV9QuxutqzKP8IgtvIyQYICDJkDg/NbVLDGpUbeBqdptMba6ddlxuIqPJa2OvM6W3ELI9W8Ys7vZa2WRlYC4YVQQrFm3ZEBfSMZgDvW7SwbH0f5ZXjzI4RYaG/LVemV3OGUuE35X2Ply3Wau9VFnUJcslhP1gj1elySFImcwT3gGfau4D6O2iIccxiJsRpbhpHDccl5wrmgTTJJtMgGJvHLT9LVAWbge45b1iEVTuLD9LkAAcS0cjbwSQDkswz6GIDnExmtrrHCN+MnQbi0rqFpLtdOPGe7+areGrWpe8q2yzJatQ9slwq3PQU3mTJKqTJGOO9fRYnwmszONydbXG8WGhK9ND8pyn7vNbnpugd1/vFVUMhl+oggjg8cggx+IrBNV2Yn+lzC0nZ85FtON515aXXq/fW2fJ3otu2ksCcopgfONsnPJPsKsMYXDPBkm3PsrUMuIiOaxfifx5Yts+mtpkKVUsoKnaWBgyDG5YBA5Wfvfwv0+o9we7Qnvjx/Su0TTBhzoPpy/fJYu94hZ9hkoVQKW3GSq+oK2dxM/vn3rVdQAH3WBMxpB04Wt5qWpQbTpNLSToQDx85iOK8dO6xffWLqfMG4EKFYHawfABCxJyGjkkA81DiKbGU20wLcd+t9NOQhVXVSx7Wk2JvFo4mDsO9F1rR7rj29+1nt22Zu4zxlwzemCJB/UawX1mBzmNEXty2NhAv6WUH/LZ4zqI1HP321/Cn6hqBYCgJuQhhHtE7gAIHB7zmPmOtb4gJPfffOLF4/JBFy47fN+fykZ6QS413n3bdo7XNoHORJkhon1k8/pMDgC23E/aKWUExqfiIUTq3/UXOseO8AQdbayrmp6nqEss9r+/3q7G3eI9K+/AG31oCCeFwMmPNGhRe+HHLBEEcewfXkpcM9paJm5JmbjgPJRdJ601+6dPceyo2oYY7iCyqAFBggkgttYlhzPYea9OnSZmabyQYte/XQHUQFddTcSCGyOPGCoNfYtKjaNrV30LAUAbX3BlAGInBaSJ9KxGIkpPfUf4pIud9oPr+OK9sDmBppxt/h24JJ0LTjV6I2rJdZG2Abm0AkMxYgeo+mYGBJESZqfGnwq+s8TaeQE6axx3V8YhpqZnXEzNpkaAaQnnSfD9lrg0y3R5lsesAHd5fBG7gkljg4+n2rPrOdkzEG/z33deqv1Co0eJcgxE3EjvuVr/AAz0RNJbFi2WIQEyxzLmW7D/AAj9/ms4NgQsjE13V6heQB0TuuqBFERRFy3+1nXG0tsLBNzzUYED6SxyCeM/6dwCKeK2X0P0NhfmEdOul/XvQ806RdiABM/4ifT+3aYPtj7VmV2zcrZq0wGiCd57/wAldL8PeHWM71IVl3qwf05IPCkDI4MHv7RVf/jPqMFvXl8SF8/ja4e3KIjkO9PL92W6g+nuOlsMCEDncvoVPbcIWR2UYycVBSz0SXtEGeszO35VN+FBEg62bzPSFGviJ3NyQVVfSSIOcYA27hIMCPc1GcQ9r883cLTtaLE6Rff5VPE4N5pDLxv0O3YHFL+ldY8tt23eV+n4YrxkzBwfj5rUw2IPhuabukm/v37L5Vz/APj18wH2xbvh5qtf0hZf4m0/qH1BQDtKCAuIO0HtzHtX0H099Os41i8k/wDjM76wOdp3JC4Dkgk7858r67WMDVJtR0u61wuUCNtJiT3AghQYBBxtn+WDtVMa1tFpm0iYvpY/deeWs7CbhSe3DkU3mdCIjnYngRfh8r70MNbvooEhiBcUAhVQlxtbgzl2EdvyKtVKor0zUFzFiYmRE+egPMDgtLD13PLWkzJ4zrpx4XW9saP+ERLi3jcNxLaTcM+lZO9QR3kAz32n4rPnx3ZcthOnp2BzV9lAjXlPTlqtdY1YYEcHvEcRO/mCvbE/7ZzqWW475desKwWZSLapB4q6QmoDW7m8ISswR64gtCnDenEjjEZFW8NXdSEtjfXbz274qRtHMQO9d+H9rl3ijQuq2ViyW0907yqLITcCiGDICgwU5E/FblBzSHOk/cJG0nc33trx2Vs4RznA07gf7F/83UFjp6X2bA225YKvZT6uT+0fio34pjScx8yNPUcPL8zYxvhURVJy6DYnn878zzVkdBvIVKqdgIdDyJ7E52DiIycHHv5Zi6T7SZjSIsdrtHl14BfPuxQpNFRwubE6AA7ExOugt+tJ0/rK2dQrG6VS8hG1V4cE5ZInnv3LYFUn4dlSm7IBM6jlwOhVuhUoPJqMY2eNhxsYJ2/0pp1bre/UWbStDFivlH62Ch9sGZEkHgxAg813DYctouc4ee209+9lHiHNzQ0zy6zwKf8AT9Otuy0BVUAkOWHqLSZYwuBA5/nFVKri94Bk8uEcNV5owGgWgR0Md8yvujtXWa4t5kKEHyykAYkkj9SkFhmTx24ry8sABYDO8/B4i1tNVykXtccwHXj5fPcZEdIOnUuLX97vFzzWZnO4bhLe3JODMmajxGK8R7j6DbYaf0qVX6zi2MLWtIaAbayJnSLE3N5geSr3OrecUS4GF1r6kRuCFlkgFZmATkA8KBzVQ4g5vtMHv53Vz6R9VfiKn/HeyIkyI6EGdNCR6c1rvBHTXtWnLgJvdmAGPSTuJhYhox7gDvVyvW8Q3Gnd7LRruZMMMi3qmXh/py2w19oNy4PqMhikllDc59WfxzFMVVzHKNB86HysuVX5oYNB89hONNncfdv6AD+oNVVXU9ERREURcf8A7WdH5mosQYO15Zl9KjzGyWmBzHH5zVLE/wAh0X0X0ckUXECfuEcfRZPwZ/11gBZndO0yvpYKC0gZSMSYMcmqLnCQD33xWnX+5haPS5I22F+EbWkrfaDr/wDEtCMu5QS625BDAkDefkRmYHFZWPzS15BE8N9tePlZYtbCmk4hxtoqJbU3bYt3F2u7QwXJKg/UADBBVJ74OPYcc3/tDBJ39o9rd3PGVKNJxcw6cbXI57iZFh6qxrWt48olSslivbtDcgnHEyCBzNQVg0Qwi+4PsfMco4LFw+I+x/3EgAwfLQkcwdbpX1O95lzYUJEjO33fJJ+37R2pQb4bM89x31WPi6oyWIBMzz3t87aiFEmlYBrgwzblk91PAP6i0d+a0MPiXUh4bd/Xy4X/ANWS7KTIM5fkfjy81e6dfHltbay130QI2+ohSoHrgKxPb4/ff+lYg+JkMgA76a39uoCtYPBh73PDdddLG5sfmF58Psti4zliwDNbM7TJ9MYE5BnjPqI719BUe2o3IP1x6Ky3C1MG/wARzYHITa1hz5xonV7xIzKt0W54wTnYYJwBIjH85jAMbaIaDe3fzz/yzVxlS9JglwfBjhe8z7wBvoVmPFXUFCKthm3rJYowB2DKlgpkj1AqGH6z7EG/hjmqRIOlvmLWPGP7X0dOmWAPIufS+sTytyCodY8aam5o1tFzavghV2AqWQjkk/SZGYInHaasUcFTZVzxIPnfkN/TzUbWH7oubaXv7KTwvrRZ07WtShb+IYXLlwgZLSOSc92kx3+ap/UASQRq0EZRwHp3wm/fDqhhdvBltuBm2n484Btr08OdyHywsosrj1HdBAEsMiBycd81RbiHPpEmb3vqCP7kFZVBpe6q+rmLDldBbB00F7kO5agbWTZ9cVS1pmRgAIJACkA5wBwnAj/Dj5qlSeCY9R8L5rH43xX+HcMAiIIdpF5mTe+g4AaCDqXhm5qS50wFpFwGdmlmUtO0diGGSIzB9jWvh8UynTjc8BI81o0aANEeHoDx5Ta2tyPiyRafpJ0ztauX2S+vqULgNvBn1twxYbQeJPOauZ2Pa0DT4va3nK47MHlpN9vS/DXRP+jau/fVXe9cDWvQVAEqF3z5ozuUicsAQVnk5zMfSp06bsgFxrNucdNRr6KbxC+lLb6A8Padu+O8tTtd3KjA2QfcfYEGMRWXQq5mtnvgrtB5e0ZjPThNvOD8LA9Y15dtih1UFt0uANuBhVEQOZkT814xk1dLR17usLHVKWIYfBJlsmI21M30MCIkazBSnpthkuo+FM7E3EbVJhVXEcAn1A/UFNQUmgd+6n//AJ2s044MBMwTYf8A2JN9CBpzXSdJqlu7kLm1dAIChre9FhlW7EkDBkCCBuGO5ufyEbr617DSMgSPODuQnXS0UW9qMWQDbJM5WQ0R8yMdwa6XFxkqvWJzS7XVXNIPQvyJ/Jz/AK15UKmoiKIiiLnH9pXSr92y7rdC6dFdmt7SdzK7mWPYDER79+1XEtcWyNFt/Rq9OnVALZcTFzGtuHXf315l02/c0zhmB9JMdwIGRzHesqszNpqvoXZKgdBmY0/N/cha7oj3NR51y2m1oO4bQdykSQREkdoAMRVGo15qBrTPfPgFlYwZKbWn3J1248FvLPQg+wkuNqgHJGSAf5CI+3zFWsNgC+rmJ0AB2M6gSDpBHtuvm8SfEBbss/1jpD2NyWGZmIDGYAaSMDtuJnk9x961KuFa5paO+/2vk6tF2DeMpzTrN9RFwN722tMJHbsbbqAKQ2CASAZksVP+KPYYGKPw4o4XNlkzN+MdT+dfNQM8Z5c4tFvjkNP3roU40Nh3WHlJKloABQQx3AmMsV4E84+MT/iA1Cf4tn8ae+8TstLDtytzZRxnv442VvqWiDWUQONrLlyIIB2HceGDDmDHNfRYEPptazVWqPiZw1hBnbhb1/siQs0oFphYuhou3BF3cqgyR7kfpkE8yBGYrQAdUqENBsJmLb6cf7OwW6zG06pNGM2QC8GCLbxoDfUDa4SrqXVVt71tjcVMj1FSIUISuNoK7fc/UT7k7uHwJeQTYcdZ/wB5fKjoUBnzESWiABEEWMnjuL9Byz/ULIe0103E3M8wTNx1iZaAF59/ec8VIHZcSKYsAI0ME2AkydrWF5haD6VWtQzAaXB0teeGs8OK89IsNqG25F1wAu4kzySTgkiIzgAGZqWvUZQMgwL/ADxHC/PZQtcKgbWi5twEj3nyPBP9J0hrVu7ZuXbbXCobyvMnYoAbdvXusRsEzu9uK1aq2o8PYCBcT+hw11V2nLSHyY70nZXOh9ZcC2PLgEfUIk7dyiQZ4PtGcdqx8VSbTY7Ibk6bSTvuO9Fl1sL4ZdXDv5H+IuDdrp5AXGml02tq2bx3o+4jEQtwCSXOPSYjccZ/b56iXirmqSGkxof3p30+FfhntOfKQYm4jhfpN9h+GfQ77Ndi7lWMBG4yN0JwDKiYH34zX0jabmglm3evcaaqTAf8jxQ3LbQzbW5gTeRz4J91Lp4v3bIUhlSSZggRtUAzMEfVjO4DjNeKdcU2O58POe+C+rFISM2w+dLKPQ9B8lDtje7FnYHaOWgDtMNnsY/avUruqtLQZ7+JFuA969KmaYlm5321j8f0qms1NpVtvdlSQFAYN6f/ADIMD2P3qBlLxG5WOuBfj6HjCkxFCj4etxoSfP8A/Mg7RwN8t/AMW883B5ZfDNPqaCWIEEwJIzB/bMRpVKriACOXKfXRYVf6XiarjmIl282gCwnTQcduCXnozaq4lly6Ou5gLiwG2mM+wEHiTP7m9RpMZTHLXjN9OnDRfffS8NSwGEY5tyQJPCZdA8zyFgTbTo//APHLQZH3G3clHMMDuCFfS271bdxBwckifavLHll9evOyqf8ALqOBaRIv5TPl7dEg6YmqXqFxLbgWHJLLMqLe7bCAGA29hLAZJJzmqgDs6uYo0DhG/wDsPUk8eQGnDfVdNqZYiKIiiIoiV61d1vbvCk3OfjzDIGe4kfmvFQSIlT0DldmibH4XMfFnhcadEt2rZKAu3mTLethgiO0Ks/vyIxsUDTeGjhO/dlv4PGB5LnW2PfM37uw8M6DVacMVViCMwJOQf0nn1buPis5lOrUefDBEa89reSr42rSqD7onb2t3+F0a1aIUK0n57++Y/r8CvpKNHw6YbqsOoWu2SjUWlZ2uFWJUAABjtMbokcSD3/2r2Hgj7b7LEdDnuqZbgcbfEW481nrl12ctbVQyx6mH1eoyPiVA75kVF4ZqPIBnzJB10vFpv3Gea1UiWhsyeQOvp7Epr0fR3PWLjMACEABXawHqDcTyTg5x7VM+ixjRTpnQaARBP6Nx5LXw+HcQcx9IgxfRS62y1q4nkgHcYYuxAC4mI7lQYJ7/AIqxRFM/c8x03PTvzVnD4akxxdJ8/QW35z7rAeOupeZcts3l7Ed12BpbaQpDNiFMyv8AyRrYSnkcC25sZHn+I9YW/SZ4YLSNQJP4jXS+mk9FiH0vqVYkT6WC4ySQIgEnIExzA71vYeu3I7Nx27tF1l1MYzxDSpXcDAjT2mYnWNF81dtrS+qWKsDmR6YBGDkcgjH9KhexlV2eP1M7kdO9TYwn1NzG+A+x34W2EiL39jqYElnUC/c/ugbY2iTBAUNuLE99u48/PFUPqWCe+mKbRJvO3CB/W8emtgcVS8QtIMEyLToNZI8uuwXQOheH7n8Ruv3EvBbaglZDFTnaJAhhtnGTInmKwPEqsb4cw3UfsGy7iq1N1LO0EGTwsR69i3FW+o6Kzavqzl2YhiGKEoBMmeYMGZmee5qjSxT85+4kGNdtfgED2MQvnqZqvc8sc4giDfSeg2kAaeymtPbtzp2tvee6AJtxP94o2u6yCq4gSZxwBUpgVAXT7kd/qy7U+m1KgdUYAGD+N767TbW+saQVLevG1c2w52DfGVJVYxOJJ7DiCR71pNqAnKLW014/lZMuw1Jxc3MRH3aaQL8ZEnQcDGq1dvU4R1WS67oAKwImTgnuBxVN7IJgLSo3ZndwvxSHQdZvF2e86AgurWgygWzkq5Lckr7HufsMwYqoDciTAjpztbvWy03YVhs2ev4j/Uh1uqN8vKuSBBJP0z2jO0kYPsOYxNOv47X5vtdMCG3DjqdIJAOx5RO1athoMzMaCfws3a0DC4LqApaR5YoJwOSgUEEiF9J545mPsaLW+C1tQguPPeN7+Q1mJuLnQfiWMDW1oJIi9+NiZsbEaGfO7DpXX92rNxCGhBbBvQkW5Et6MYxC7TlgexmxVZSptFNxA3+299p9eItPlK3CnwQQPLnr36Lc9FRdUv8AEbUe4VNvd32kqSrCYViOQJA4nFZFZhDo7/CgrkUH5RIi8c+9NCRfdWPCvhxNKzhVMvdZpJ3ejJAk5w0EiTmDNRgKvjMR4xaZ297T5ei1ddVJFERREURZDxprGs6c3rU+crMEiJG5yCyqRDEYx9uKr4gwJGq0fp7c7ix0ZTc840E7fnRfeg37t+1ZZtrW42szMN+4Cdw2iOQQVhexxEVW++rGYWHr36LuIayi8hhM+0cP7unyFZCjkAjH2GT/AE/J7VMzJo3Ud/nuFTIdEledfecMot7eZMmDA7Ljnjn3rxiDWzDJEa8zyHfkq1TOBI0HcJR4kYlQo3+pgrMjFWUfUTAGePgjd96iqnNLZPl6x3+1XdhhiSWZsptHPlw78j4Fm5aSwtpi+9sl5J2kM0kqMEYjdEjHPNrMGAFo8tffmqzsO+iAwE/OnMc/VS6w3MbG5MsRBUKJye/twOB25rlTEsyQ6NDebeusDyU7BUa/KTx74x3KV9WS9qbd02WPmIRszAI59PcE9jXG4mo6mRk8/PnfTkNloUq2WBUBjeNTymdOIsCOSzXUOiPbFv8AiCzW42kBBv3ECIM8SWECRMVuYSoA1pbZw8/3tvwWpUdSxjIIhwF4NvUX08/zk9DtN7awZTuAWWMyDG2SMTKifYftqB0i0QZ6337v7hTYb6VQojPSEOjn7Sd+vpdanS+B2uunnIVFxCHMiMYE55PYL2GeYqo3HeG37Vg13UvEljYcSSc1zOwEb2kkg8byFcPhPUWwtu2f7old9yQPSCMBQPpIJAUyOT3rxXxLKoP/ALefX1trbgrWCxDS8H0EcLf3vtqtVounkte81QvmQMAgmAwznHpGNsZnnmvn6zC5n3G57tf00Xca5hpBrXd2MW3HWdFZ1HUhatm40MAAAAcsxAgDdIzuAye/xXmgXQMxBnh+j66+RVDDvc5waSPju39KO5olKG7sZGY7mOJA27YYmTjt/SKuvc3cSNP7i3mp6les0gCS0Hl1vOgnU3PTal0rQXPNDte8xSpLAgCc4kgeoxv9oJ71PnZ4X2+vkqhNc18lThpbiO9vZP7WlRTKkhiAv1dlnJEwTByaqvfdWwy0x33K5L410N0XrjC4rSpCgqRK8fUFAkerH/aY4E4tSl/2EubAnn+h+l9Lh6jDRAi5Hvc8emnETBumPQNPcCreuFXL29yoh9W1wJYyPVjbIwPwCa7g8KH4phOk3tNgNTsBeAbmdllY2uM8aZT/ALx2WfOqDPcV3MsgkhpBUAn6QAASCAYA/UOZr70NpZA0NFjaI10/EjVYTcd41bK4ADjsBrM39uPkr/g3whLb9SbZsFTu9R3DMCTt9OYYcfTg1SxzWNkRJMe0T6dwvoG/VfHYDRcbSNr/AB8fK6H4Xttb3MFteRc23FNtWVne4eXDn6goXAP44FVMS5pgCZFjPL05qrVa0zxk9Pb5haZAN/8AlX/3H/8AUVUVRT0RFERREURc+8Rae7e11uz5TNZNtxuj0BmuNJJj0MAJESSY/Nas1zngbLWwTqTKDnON5+Bw56efmNIdCNNYW1YsnYqkbUgkemARuMsce85r0+nDcrQqjXio/NUd6/0Lei8dL1txrxW5bA/uwVYAgzMMCDgdiJMnPIrxSLs33Dvfv5XrEU2Nb9hm/Xpf9K71Fm+kYMH1e3HbucjvUWLLgDk1g981mVKkOgdxH7SnppusT5qwDw0wxkZxMrAjmeeao0fEJD6g19f6tqSPReaX3CTtx/2eKg1XV7FjTKFdriz5QeSWLkRuZgJk92AMVdxFUNw+amMwI4wr1Fhx73ZbRqNAAOGne6VdN655hG4sjBFOD6cNAXPpYsR94IE5msiiajxla7UxpYACdOQ1ttFgpH4FzPtAtJE9PxuqPVuteZebZ6haKhgDtLRJgkAzjcM88d63Q9+RmbR0/AkeU6rhxFPDhtN95Jh0WB0tfneBwKk6xqQl62d21bwJ9RDBW4DAkccY+AYq9gmAZw103220t7cNjK8YDIG/YSbyY1257eeuu6y/TesIb03mUW9jBWCKxnneSQYMiMRniKvYl2VstMnWBOnDy1g7cgt7FOc6iXMN9QBOmwHTW49YXRemdVtfw5uWm3gAjc0T9Jx2n3j5/NUHh7HxU1Pr5jjbRfM/U3mmBULY+2w0JsbARqb8NDoVVfrjJpkZdzMEJPphd4EQR2kye/BrhLS6SRxjeNJ9bfg7VMI01KTH5soBAI34T377NPB+pu39Kl29h3yQQIWDggf5Y+Z5mu4kMLy1ug71V9+UPytjKBFt+JnqqPVtBcby1dt0FSZH1FWBA9gAJXjINYlQVfFa0C0Dyib/AK29VRxX3uhohouAeXmm2r6lO5DaIECS4ARgee88Tgj2/N3/AJFhmHCdrFejjDTIIsRBGo1/XtyVAMXlGwBBMfpIIhQQYk8xPB+ambUDgIEeffz672XU7hxgviw/u0x+4XnxF1m1ZAU3Sr7SxWfUFUgScSJPpmDJI96gruG7j3f3Wvg8M+oYyiNB5/rXULIprbXUNQHBCgP/ANM/Udvllmg4hgsBiARmfnn21nQTYDQqxiaVTDUBlBMakRG8CbG07Horuv6TdCFk3KCg4hfQJldpEjGwxPAE8VZwWGNJ9SoSJMRBnQC/DWbRvYhfH/VKtWswNYDN7WEySTzJjhr1WfvdJYAEqAvAEeoGB9X3kxn9XFbNB5NXxDMxEbdept05r5rw6obIEk8PX4HC8a3vrPB3Rt+mJdCys7MFPJwsFZ4IAYZGZBBFcxOI++Bawvym4PfkvqfpH/XQDhY93/S21jbciMFcRHGIj4wZiswrUcHMsdCrGkWN3tMD7KAP6g1xQkyZViiIoiKIiiKtp7Y5/wC5v/eaLs7KdVxRcXgKJJgfP9P/ABXF2bQlmts3vNRlINpQ25ScsTG0jiIM94478VajHg5tQNp1768FWNJ76zTMNHft/a867TS1sjcHHBEkRI3A9szgnioqzBY3mNr/AIPFeqlHM7M3bdZ7xHZUq24oNklGj1Kp27gFHMkETEccmTVKqc9I02eQmNBe3A35bW0Whg8zHaSDr7xfvzWRu3QLYLkmchUwTPYk4j8zhvas+kytRJygDMIk9doiCtCpR/5Dmu/8WmeNx7b2tHU3UXWtQVVlQor21JcFDJOAFByO3IOcGt36dWpNIbV9Tx0sNZudo/ObX+nuIzv+7M77eEC5m2g2HGZWY1DXLxQ3MMSAqkcCTCiMCcCI9jPavqW1C1r202BwGhFtYIJmZ335ESrWHqNpvaNDGluPrbb2TnpvTwHt2/K3sylpcsRkD6gBgjtj88VFXxlRjQbA6adDb8jS2gkrcJpxOYxtp3cbxxtstbf1K6VYO021CkSxyRIbcCJUARHII+2cR7nus1s8ABqTAgCT1A0Xz31PENy/eSHHQAGdoiI899eMKz0srrNxUYQlZ3RuJA3gCMGCmWk5rWDTTY01N76dY638lRwtUspl3/tMSB5ciNha8LR9FcLb2Lv3LyD74GBHeJ2wMnisnF4wGuWtAte3O8W3PnKndSGbM2wPd/2kvWtQ3/XFy7ZZQwKbsYVwCAcD/EW4ECZiso1nOqAn7YkbW4aHdXqFEAfxBEz8WPc8IV3TdQN6y7qltsL5e1stIGT+Se3YjvVwOBEGNoHfeqqVMFTc9oNhc3Fu+N99QvOl6WbVs3HRTdcE3Cg5kH0iImMLwZ+Zx17XNbm33j8d+qr4utNqbvtAAmL2nnxvr7rI+KdH5dy5f/h7txfKVUNzYyDiQojd5kE8f9x+3BOWdufffstXAPbVosZnjLN2zI5k6WMbQbKn0PoqafW27i3N/oZgjIVIcqQFJJIBJbj74xUYcA8ZN/z+O9l5d9XGIw3hlpEHXWY30BuDrotv1LVWbtlvOAW2GUEb/wBQLbrbAGNuO/Iatg1DSaHb8++9V81Vx3hUzpGl79RHTqb8Uq6nrd9y1dtWtwZpgNKYCBTHCgKN/GIM9p7Tcbc1Wp+JXqeLTa2Afu/9hMXHAbHe+nB1ouoW21g0tu6RcUF2tqo2rbUJAIIkSzKQQTIJ7HFmqx3g+I4W46mb/jl/etThv2j0T86cPcLwDtBUGBIkqSAZ/wC0du1UjorWYtaB5q3pPoB98/8Aqz/rXFCpqIiiIoiKIqVq6Z2xglzu+d5x7D8/iuHWF7DRllWLeBzJ9/8A4rg0Xk6r6FyT3PP4nj2rvNJVbU30tqXaAIljGMdz9qr1q7GCfXde2tc4wFX0/UrVy0t1XBttw3Eycc/8iuMexzdfwvPhunTmlnVLZKzZxeeVDEbgMn6gTx9vcc1UfVpuqsMcbxpr3z2mVK3KCGvEgbae/wC5jhwWX+gBbRttc87GTcRCQpG0BcRz6u8kEZmpWtpk+Gz+I0kWnrbfsaqx4xJNomdCf72t6bLA9W8PXwz21Uy+4y0RCwQxE8xnaAJjtmNahhMMKhqPLcs+QvYC2wuZjXdSuxb6tMBkyPMzEEnr/qg8H+Db94EahSqTNskZYyGkT2O4iefV8VsYmvhSfEoEGwHLQRw0ACqUrfbVJ6DXefmfyujeHfCq2LjXQ7OxUAlieRtgE4kkiQR798Vj1sTUfTDABbf3/Xl5q1isa97MoA79eP8Am83VdN5ttrTrJjK+awG7khWiSRMAnB25GM1sO/KYbqB11Ea6/EbQqrKMhrqlt7X1nmPaP1I/RU0y3GtMEO3dtOF3Yguck/64me/cRiP+sMZAIG5+Z+bfEVsPRaz7b5dBvbgs71/S3lm4LoZ2CqUEAbHLbWiJBLYHyDXzT21gc7zPAi54+n53tK2sI9jjlAtHY9P1F1mdDq3W4Ua1uCEAzJyMe8g4PPuZ+YXtyw6b8NO+4WoMOwsseYPfH3nkt/0jqis6ptQHaJUYIY8kwAAApPAn7cVoU8U5ryHAEnne/wChsB+1h16LhTLhMHqOnHf+0x1+su3UtnSFIDw5uKZAXnEDOCBJ+ZxV5uIFVv2HuN1mkNZSd4gMx9o5/iNjyvqlep1l8FrKJuyJK8bWMyMAj9XecVA6vlcadOe+ixSys37BOU7iOvYieY1WM1jXbmqB27kttxMdyYMnMsBEfNUy9rYzyNefDTpdWcNjMn09ww4yuMAyZFy4uM6gxHQmBotMLt28/kXLP92GgHjaBkFznjnHcfNbNGKjcrpI08+x0WDnNV/hRYe09+vWFaR7Fq3tj022HmM7AgSN20HJgLLDdjA95Gth6Lg2AdR3+u77VIeA3w4IIsTb9eYkcNynHhzo1gO+ttFy1+CzHMjLAJPCZiB7cmK5iaz3RTdH22Eel+Z4rSpAAExrxTlbe20yxt3EgD23mBPzJk/c1Vdqpqjszpnv9K9XleEURFERREURLHLgrE7CbgaP0ncSG+2CPz968OmbKamGlpnURHPkvgBtgksNiidzGMiZLRA/l2mooLWm9uJ/K9WqEAC52HtCgHUWD77gVLUZbfI34EDjnBH54rgqGZi3rdSOotyQ0y7hEW1n93WT1uv0+ov3Qb7ox2jaGO3+6LsCCpIhpz/lAqlULXkgH2v+VdpirQY12SRz0v184THXXv4WwiPcUBmAO6ATPYQO2OOwHzUdPNSZkeR+du+EeartYK1YuaJ4bXmexxKSeKOpBNotXVDAepVY7dp4CQPwTyO9V8SGz9psLQNI276Kf6dhDkMt1MiQJnfbja+vO6T6vqig3X9borboU8gcKpM7RKgnMmCfcVXosOYcOyL+a0qOHcQG2zG+nc8pTLpbXbq7tQpKKyG00sisJksZy2O3eeIiNahXdRaZANt7jfjx4/hQYqlTENpuh18wBuOXl1hWPDniDU3SyQXTcpRikhVDCUnEwJHc+qq7MW4ulx34dwCosTgqdKOPXl693Wu6y6ooDFVFyQGLBdrKsyAcYAY8421r4elUcHQ6DFoHfwsWXGSCQQrOjUMiqDuKgMDu+qeGJWMHmpmtLIJ87fvdRMLgb+cLx1Gwl2EYnkFsxgcj7HiOe9ZuIoUq0Bw387KQVA0Eysb426hYuK9pb03F+nagKggg7WnEjMEH9I7zVOtVZENPz5/78m62Pp7XD7stjvveYI/sbrMXbVpULIbnmFWIUnAP1Af5oET7ntVF72OMAHafzfe88Pa+kw1bZogddPLgqPTdQoYNbJDN33HA5gT8x9yBXajX6cPnbTsKV1EkZnD9c10LpPV7Q0y2BdCsJUsAx9TZJG7mGMx+eONBtWnTHhk6cjyv3/mCaDzVzNaTaeg4EgdY3XrpeuGotrdS6y7CFuMVUE7QQzEj0iRkDjPPapmhjxLTB42n41KxsZhRQxHiPkiJjbQ21Fh89UstdGR3u/3ty4S4QqW3cLG6do5xM4knPsqvo5WsiTsRrbfnHVRYjC069I5DABJta5ix34wCd7LU9F0i20ZAhQ7shoM9tyzMD/fn206WUCGqn9PpCi0ywiD/AF5frfZeNd0rzLlwMEW16Q4uKGV1P1SMQTHP371cZVyNEa8u+albQfUxZqXAgD0nTuy0du2FRRPAweMf7gVVJkytEDYKOSWC42huIjAE/sDtri9GIBVyi8ooiKIiiIoir2RKkRPqY5+HNEXKP7QbeqR0tKG2G4W321ZpUFNoYDBIaPyMVm1Kbm2X1H0+pRqCTExoehnp100U3U+obult/Fp/fKSNl7au4OSVZR/iAERz6TPauTFMg/y3XmlRH/LGT+DtIvcbHle/+zz7RdSQhvMthvSQFjknjMiM5+wNVfCy7rUrNNQSLX0tvbz3jT8LZL4itay5DsbUoEBKqTiSMkQACYmMgiZzXir9xzPjl3Hks84d1FkNBmSeHLT31hL/ABsLFu4lm1BKgghTj1NMEHHJj44qNjXS4/hcwz3gS/fQSkHUrsu20FF4VQxIAPCn+ZnmTUrXSFp06WRuaZMevXvda/oPi+5YsJbdN6iFVpMgE7ZmMwCY+5rv/JcJaPLvv3WbisEyq41Gm51HH+yfUQtr4UFryw2mRgoEbQDBMmcxJ+57j81Jg3ZrgXi/z+vRZOKzFxbUO+p/U97cFqbVpWALAE/uAYgx/PP3rWYIErOcSCQq50Ybabmdu6BBAz2YTnvk/ftVnxS2cu/eqj/kCCsv4q1dnTlhclA6kSOSBgxiJAM8jtxFZuJy5Sx3/keH9G3wr+Fwrqs1G3DdeuvHWAQbdJWRXojPNy3c85BksqHD4IXPpyGBDE1kuwsszMvFitUYiPtcI3HT+r7LJ9Z1G1wqE+nA2n08gGJ5EZnuDXaVGAZgzqtmjTAY23DQ96aHfVLUvMCjhhO9YH7YP2NT5RcRtqpXvOWx3vE+nrPZXSPD2td7ZuXoVgxfazjezGY2AmciY+MDtXinhq73F4BLdoG+mvsecL5/GeG14ptI4chzPPfnur3QtOBeuBbq+VbLzaZgqK3qUsYyRkptMgY/wirFBha5+cQ0CeRn8a+Wqy6+JNcBlVpD41H3AyYGvGJEXHKV60d9tr6hUa4huf3gUmYUypTjiQTuPaM0psc92cfxBuDvGke39wsrF1adNmaZMD+Nh0PSPfaVpNN1ZNUdtlg23knBExIPtx3H9K230Cxocd17pvbVpgA8/mNkkv8AXDb1LK6iyrRdV2AfcqEbjAMqAnHttmvQpkiSb8O/9utsUP8AqGWTtadSNPU66flxq/EdhgVLiWCi2VJG9mghV4g/ScZzjNeCx2XMAvFPCVGAPjjIMad/2nHRb4uAOu7gzuM53bT8c2zx7z3qMGbqjWBa/Kdv9TWiiRREURFERRFBp/pP+Z//AHNREk6at4uzXXR7YQBGVdpmW3TnH6Yg+9QC5klX6pptYGNBDpveeEfn2WIPTtM/Vmdy9yZcA5UCAAH3AnbuOIK4IGaqeI01SI/3gtBz6zMM2LefqevWbjzXzxT/AGfW2t37+nTZcX6LSzmAJ9OSGIOB9uxr14RMn2XML9UewsY+43PsPT+ly2/be2drKRyTIg+0j3+/x8VAIddb0tOm8nnsNu4i9lJauhQV7doHfGSZx2/4a8FpcZXmpTaDl74+/ZMpvqA6AJdRgcgERtBgntyQO01VaGm7D+15pPzODde/KfP8q/o+k3LjlB5JVBKPuAVsBjLAEYB/EH2NSFgJyg33Ub6zWRUDTJ23nTQ7dPey2ljo72EsWTbZrfmPduXFaVUBD9fqBgiCM9sZqxSo1Gtk8TPws0VqTnPLTeAADrMg2nny5FdDsHaoE4A/EfHeK0gMoyyvn3uk5lYBqYLxKznjLoI1aKsSVYRI4JxuHYkCccZEyKiqUmvH3KajiKtEzTAvrci19xz3221VK/qtj37BQKLSDa7gBbrMCEQbeRwCBBngZFROYTLezyVynlysfJub30FpPzB4Bcq11i7rLoK2WDlZI2nJXaGK/mB+Kzw0m7QvqabqdFuV7hE+gNxfidPwjpXhzVm+ts2WCYdwyGCvpJgiJOeBnH3qRtHNcg6KGti6YpgteJJPCx2J6kReyZeInNtksjSx6douMW5wOREGQ3OQMVNRxLmMDY04331jrpz6qs3DNqEvz+kRxjXhyIMJdb6/sm4jPuvFlYkA5KqC/pOT7CAZyOc2KlVtVsO6bzFyOWpM3nyUD8C03qNmBI4WkweERbiuy9O8P27Vg2gSx2QZ7mMsR/3GTFS4cNpkNHfc+6+Rfh6dR7nO3n04dLfjSwzur8MXkd2sai5bS5ue48qzq0LhSRkQB+ygVs0cVRIyuYJFgLgb/vpuvTGZP4m/D+/RIfEdzp1p/J1JZidoDqzeguy7lQEBAowxgmJOBIrrMJVePEaONj36W81rUsdVpNDQ6/zwPXvRXtdGnbTkW2dLSDaUg4ZNqBt/qkuTx/hn7U6gcGuA009FqYdgxFM/dEm+wsZPkGgG63XhDpjafS27bn1ASQOFkk7R3MScmSe5NUmggQVjYyqyrXc+mIBNv356p1XpVkURFERREURKNf1dNOqG4Dte4yyMkEs0QvJ78cQajqVAy50U9DDurSG6jvXQLP6zqhOqIs3LQtqCrgzhzBXgc7QD/KqNWpD5aRB7ladKizwJqAz5fviVJ0zp1hG83Z6t5YXEUgu0AEsASSDMQcHDcxXkVGMcJ6WG8/309lBXc9+nDQn/ADT29VprIQAkCAT2+Mdvt29quUywS4Wus7Ic3PvisH/aV4Mualv4q21tfLtQUIYEhdzGCAZMNgQPvXitRLjIOi2/pX1JlAGm9pOY6zpt3dc96ror+ktWybltLpibaMN2CIDgDlYyZj7mapOo5Df9rXZixWcftMXjnP8AXYW10miOuS4GXZaKqVZgNysDO47eZXaJmOw4NQWdOUab998FnPrNo5YueGxHLzk/Kj6T4Q/h33G6fNABS0jbNxBBgv8A4Wgfie0ipqOYan++++fmtiG1h9rbceGuyd9W8RNozp7ZRHW4wWFBB2+kfqxyxlh8cVZ8RzMrR36qvTwgr56pkEb6xPGPay0Oktvcbc67RH/TYSQVLfrBIIMrAAxtqemXzI173WbXbTyZdR3tx80zCmMc4k/+c1M0ySCqbmOA+3+/yo7KOAdxmCdsZMR3nvM1ITJlcpB4s4rnXjPV2Yf+IvI95fT5VtoIDTClTgnAO454zBANStlg5jdfR4EVA9vhtgcTxB1mbD/NbpD0LUG31N1F0qlpdgJJcDIVRKn6t7HEnJb3JqufuffyPBXKtNn/ABBaSdRpPSQNvS3ALf8AUSDtdyd21SWkbAGMBjjPAM8S3aMWg4QARfif7WPTBGYtNthebCTHc/nL9K6pe1V+5bcRYFxvpWdxyAMnIiZ288AGaipsdeL9b8fjXmtCsynRYCD9xAvMcDfhewm/GNVN0nwhbF5bTISiOlxXDAB2BG6REuv34mB3A8Z8tUMAkfofF7qLG415pS10OdII4A+tyB5+66ZashcD5n8kn78k/uavNbFz3/i+fYxrLDvu6V+IdN51ttPvK+aIG0Ekd54MfScmB+atYWp4VRtSJheSTmsfJZ3qP9mOk1BV7m5WBM7Wwx3Fm9PAn4HczJzV1v1asyQIPXy3UuUTKteHemW7t/fbWNPpyFQbiQ11FCEgnlVAgfJY/qqLFuc1oa8y43PIG4HU6nyWpVqmjQFKfudryGoHnqfJbWs9ZiKIiiIoiKIiiJN1XQC7bEgny7vmBRt9W129JkHkEjtMxIqOq3MOinw9TI/WJETe3NKtBpLRuLqGTyjdOxVuE7pjcEUHAgW5xjEDjNdjCTmIj577Cs1ahymm0zF5HpPfUpn1FAdiYVj6peTtA9RyDE/eRnvXa1MOgb89l4oEjM7UaW9B5d2X3+FGzywYAiSAQRjJGT2P86gNIvGQ7a7fn2XgvOfOdVe05AnkRJIM+5H5OP6fFXmQLKFwKzPiHwiuscO7ZSOBkxJKTyFIIHNV30PEcSStLD/UXYenkaLH/J6r30nwfasgbWuYxO4icsIiYwGMd57zUFTAsdE8endlBXxpcZgDl335JsdIAgUorrAB5Zio4WTk8nk8n5qUAsYBEgeZjgFC2sXPzgwfQK5e067AoXAgCOQBBweYwPvVh8ZNPRQGq4Oza++qmQbQe/f/AJ8/evYsFyZKgv6xba7maFkZ+5iP3qv4jaYkm0qOpVa2572VmzdDAEHBzVljw8AjdGODhIWJ8Sf2c2dS967uZbt0qQ04SAFO0RkECSDzHI5qJ9BpkjUrUw31WtTLWu/gB58e+CqeF/A1kWrZuK6XCqi4obYWKj1K+2QyzIx+eTUdOle/6TF/UagqlrQI2vNtttd/Sy92fCj2tTctbmfSXLYUTd9Qj6bcRgLJg+32rz4JDomxVl+OZWoAlsPBmwtzMcdPPrebrqWbNoG/c2JuDIqnY0H0qUKmZHpbH7CREp8NgMjW46/4q9J9eo8ZLG4M3tex6/AhQ+DHu3NVcvm5utNBtjJ9OxRIJMqfUCVPZh7Ga9EnNmHTv57hTfUwynSYwfyn8n1vuLWOsrYX7/BUs0nb6QGCnMMw7CRz81oNeOC+e8UEgtM7Wv69+im1FhtvoI3n9RHeDnv+1SNc2fu0U5mLJJ4q6i/93obDf/2NQDLD/wDztD/qXPj/AAr8n4q3g6TQHYh4+1m3F2w/J5dV7Y4NcJT/AKboUsWks2xCoAB/ufmqdR7qjy9xkldc4uMnVWa8LyiiIoiKIiiIoiTa9N9tlllCs5YqxU4Y+kEZz3ry7RS0f5BS6jpyva8pyYxncwPEHM+01wsBEFem1i1+YAdLEJbr9C1635IfbcAJF0pvC/p4bk7ZEnsTxOI3MzCPdWqdUUnF4FjsDB47c9v1etqBqEkWoLuPUzEyNqKo2jO5sMcCJ9+8bs4/ipGii8y+wHDmSfIabzy4PulOGQMBE8zM4gZBiDgVYZESqNcFr8pPZuraCGPPA7Y78f8APavQF1FNgvl3G0Dufb8n7feuEwgEzK+7cZGTzt9z/t7/ABXA2115IBsFS6tqmRVCozl3CArwsySzn9KiOft3Irj5iwU1BjXOOYxAn/FT6t1k2fKVrcm6wVhukJIMkmMjByYqCtWyCIuVLRw+cktNhvvyt/sJlpzvEFRtgR9vY/II/pXtoDhBFlXqsEwb8V60kAQo4xn9o/BFdpQLAaKFrMn2gL1qHIjJkkRCk/v8fNSOMLy8m0H2Sm3dcX2TezEEsEFvau0gAeozMGTgjvUZc4O/CogvbWIkneI8t/XyTE3FYw2DIx88j/5qWRN1dNZubICQdP35Jf1fQNdTYq+ooyi76ZUkZiZwft7fBqN4LtAr2HqBrs82nTX9aLH+DNMy9Rv2kL+TaQDaymMtC7Z4jYRI5/E1So03h5G09/paX1R7HUKbiPu5X4TPf99CVlX+v/mtGQ1fOBzWL3rtUtq211zCoCT/ALfepadN1RwY3UqWpUbTaXu0CR+Eumtuua2+P7/URA/+naH0Wx+Mn3JmrWMrNOWjT/gz3O7vPbkuUcxGZ2p9uS0tUlKiiIoiKIiiIoiKIo7lhTkjPuMH9xmiKC5pmkMGmOxMT9yBGORifnJrkL0HQCFV8nazHKbjJLEkd5g5Czgcjvgd+Fq9ioIg96K8qKw+P+Dn/WuwvEkFTAV1eURREE0RCmiKO9uKkLg5gnt8nPFcPJdbE30WaueHHK2xdvl9m7H0zuBWZUTOY/J96reAdytH/mU75WXtfX207Cd9M0wt2ggTaBIiZ78yPepQwBuWFSrOzvJmVcRI4r21obYKJfSoz811chR3rZIwRPz96arojcL69oEg9xSF5LQbkLyqx3/fE/NcFl5aIvKpTtdmE/UBxOIBgkAwJJP4+ajeYNl2pWiAR8+Wiq39cdu64mQ2VT1wOZMCcfHv81wPD7Hv/Fn1KhOo0O3z5d6o1K/xN0Wubdshn/7m7Kf+f0q6x+RpjU28t/VeczsViMo/hT15u2H/ANdTzhPhUK1UURFERREURFERREURFERREURQnTDkSp91x+44P5FEXz1j2Yfsf9if2oi9LqFmD6T7Nj9ux/FEUtEXyaIg0ReYH7UlF7oiKIvlcRfHWfiuovtcNkVJbrOpDKBJIjmVzBOBBPMdqr+I6oyw10n8rwCSvdggpOcljP5JH8oqXMHCV0iQlHiBButOJN2StoBjndht44ZeDnuBUFV+UgDU2H5nks3HSC3IPvdIb56zxAF/ZNekaAWbS2xkjkkySe5JOTVoCBCvYeg2jTDG7e53PmVdrqmRREURFERREURFERREURFERREURFEXxlBwciiKL+Hj6SV+OR+x4H2iiL5vYfUs/K/7H/QmiL3bvK2Ac+3B/Y5oikoiKIiiKJ3IPBMmBH9T/wA7VzQroEqWurijdzwBzOa8knZdAUXmbV3NAIFRtJDRIXTrZfbACoJwAokn7Zr0S1jS46arybapd0yybt1tS/H02h7Acn7n/naqmEBqk4hw1/iODf2dVToUs1Q13amw5D9nfyTmr6uIoiKIiiIoiKIiiIoiKIiiIoiKIiiIoiKIiiIoi8XLYb6gD96Io/JI+lj9m9Q/f6v5n7URffOI+pSPlfUP9/5URe0uBhKkH7URRWGJlTuxGTiZ9o9uIrnJe3DcIckNMHjt39hTdBpC+XtQLabrhAE8nHJxXlzgxsuKNaXuhoWW6xrv4mzcbTMS25U2r6S3qBAluxk/BHxNUnPNUSw6f6P64q/RYKZAqi0H9bJ7qWNzbYBzA3n2Hf8A58iocROJrDDD+Iu8/DfPU8lQeyWydCmdtAAABAGAK1QIXheq6iKIiiIoiKIiiIoiKIiiIoiKIiiIoiKIiiIoiKIiiIoiKIo7lhWyRn3GD+4zRF42OOCG+Gwf3H+xoihuvETKwck8R/mB+3NcXoHWVJrLaOnrG5R6uNwxmYzJ7j54rjmgi66wuB+39LFPrLdlrt63aIZ7ttSrgybqoWAXOQcHcPY88VRc/wAMFzG3/K1/BdUyse+wBJIj+PO23A8gtd0XRm2kuZuP6nPz7fip8LQ8FkG5NyeJWVWqCo6RYbDkmFWVEiiIoiKIiiIoiKIiiIoiKIiiIoiKIiiIoiKIiiIoiKIiiIoiKIiiIoihbTjkek+64/ccH8g0RLL3Qy+qt6i5c3LaQi3b2wA5OXJnJjHArwWS7MdlZbiS2gaTR/I3O5Gw6TdOa9qsiiIoiKIiiIoiKIiiIoiKIiiIoiKIiiIoiKIiiIoiKIiiIoiKIiiIoiKIiiIoiKIiiIoiKIiiIoiKIiiIoiKIv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33337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37" y="2209800"/>
            <a:ext cx="399399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257800"/>
            <a:ext cx="5030763" cy="96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914400"/>
            <a:ext cx="495300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Multifractal eigenstates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937"/>
            <a:ext cx="91440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Anderson Metal-Insulator Transitions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71246"/>
            <a:ext cx="4952999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1">
                    <a:lumMod val="25000"/>
                  </a:schemeClr>
                </a:solidFill>
              </a:rPr>
              <a:t>Wegner, Aoki, </a:t>
            </a:r>
            <a:r>
              <a:rPr lang="en-GB" sz="2000" dirty="0" err="1" smtClean="0">
                <a:solidFill>
                  <a:schemeClr val="accent1">
                    <a:lumMod val="25000"/>
                  </a:schemeClr>
                </a:solidFill>
              </a:rPr>
              <a:t>Castellani</a:t>
            </a:r>
            <a:r>
              <a:rPr lang="en-GB" sz="2000" dirty="0" smtClean="0">
                <a:solidFill>
                  <a:schemeClr val="accent1">
                    <a:lumMod val="25000"/>
                  </a:schemeClr>
                </a:solidFill>
              </a:rPr>
              <a:t>, </a:t>
            </a:r>
            <a:r>
              <a:rPr lang="en-GB" sz="2000" dirty="0" err="1" smtClean="0">
                <a:solidFill>
                  <a:schemeClr val="accent1">
                    <a:lumMod val="25000"/>
                  </a:schemeClr>
                </a:solidFill>
              </a:rPr>
              <a:t>Efetov</a:t>
            </a:r>
            <a:endParaRPr lang="en-GB" sz="2000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74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2" y="1676399"/>
            <a:ext cx="79819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46" y="2752856"/>
            <a:ext cx="29527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77" y="4777726"/>
            <a:ext cx="2286000" cy="53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2" y="5638800"/>
            <a:ext cx="438658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8" y="4098087"/>
            <a:ext cx="2938463" cy="32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Strong 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multifractality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and superconductivity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3845" y="4754853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~ 0.4</a:t>
            </a:r>
            <a:endParaRPr lang="en-GB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22452" y="5919787"/>
                <a:ext cx="2919454" cy="707886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40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40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c</m:t>
                          </m:r>
                        </m:sub>
                      </m:sSub>
                      <m:r>
                        <a:rPr lang="en-GB" sz="40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≥1000</m:t>
                      </m:r>
                      <m:r>
                        <m:rPr>
                          <m:sty m:val="p"/>
                        </m:rPr>
                        <a:rPr lang="en-GB" sz="40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K</m:t>
                      </m:r>
                    </m:oMath>
                  </m:oMathPara>
                </a14:m>
                <a:endParaRPr lang="en-GB" sz="40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452" y="5919787"/>
                <a:ext cx="2919454" cy="70788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0" y="569457"/>
            <a:ext cx="9144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Feigelman</a:t>
            </a: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GB" sz="2000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Ioffe</a:t>
            </a: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GB" sz="2000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Kravtsov</a:t>
            </a: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GB" sz="2000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Yuzbashyan</a:t>
            </a: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, Phys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. Rev. Lett. 98, 027001 (2007)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969567"/>
            <a:ext cx="9144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I. S.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Burmistrov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, I. V.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Gornyi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A. D. </a:t>
            </a:r>
            <a:r>
              <a:rPr lang="en-GB" sz="2000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Mirlin</a:t>
            </a: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, Phys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. Rev. Lett. 108, </a:t>
            </a: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017002 (2012) </a:t>
            </a:r>
            <a:endParaRPr lang="en-GB" sz="20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1855"/>
            <a:ext cx="2165272" cy="247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181600"/>
            <a:ext cx="3448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3720762"/>
            <a:ext cx="9946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25000"/>
                  </a:schemeClr>
                </a:solidFill>
              </a:rPr>
              <a:t>3d MIT</a:t>
            </a:r>
            <a:endParaRPr lang="en-GB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18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90600" y="3733800"/>
            <a:ext cx="723899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Enhancement of superconductivity? </a:t>
            </a:r>
            <a:endParaRPr lang="pt-PT" sz="36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59" y="0"/>
            <a:ext cx="6852442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Mavericks meet Librarians</a:t>
            </a:r>
            <a:endParaRPr lang="en-GB" sz="4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7169" y="1676399"/>
            <a:ext cx="4536831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Theory does not drift</a:t>
            </a:r>
            <a:endParaRPr lang="en-GB" sz="36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866" y="1676400"/>
            <a:ext cx="429125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Experimental Control</a:t>
            </a:r>
            <a:endParaRPr lang="en-GB" sz="36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4952998"/>
            <a:ext cx="9144001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Conventional SC in low dimensions 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533311"/>
            <a:ext cx="91440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Artificial </a:t>
            </a:r>
            <a:r>
              <a:rPr lang="en-GB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hetero,nano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-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structures 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" y="6096000"/>
            <a:ext cx="91440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Novel</a:t>
            </a:r>
            <a:r>
              <a:rPr lang="en-GB" dirty="0" smtClean="0">
                <a:solidFill>
                  <a:schemeClr val="accent3">
                    <a:lumMod val="9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Interfaces </a:t>
            </a:r>
            <a:r>
              <a:rPr lang="en-GB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FeSe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/STO, LAO/STO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2590800"/>
            <a:ext cx="716280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True Design of Materials! </a:t>
            </a:r>
            <a:endParaRPr lang="en-GB" sz="40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843919"/>
            <a:ext cx="6858001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A revolution is going on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446" y="4968348"/>
            <a:ext cx="2286000" cy="53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3999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Weak 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multifractality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and superconductivity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299" y="6324600"/>
            <a:ext cx="1371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4990605"/>
                <a:ext cx="2584937" cy="58477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𝜆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𝛾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≪1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90605"/>
                <a:ext cx="2584937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308" y="5706897"/>
            <a:ext cx="22002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7583" y="5605010"/>
                <a:ext cx="2602520" cy="584775"/>
              </a:xfrm>
              <a:prstGeom prst="rect">
                <a:avLst/>
              </a:prstGeom>
              <a:solidFill>
                <a:schemeClr val="accent1">
                  <a:lumMod val="2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𝐵𝐶𝑆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𝐷</m:t>
                          </m:r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𝑓𝑖𝑥𝑒𝑑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583" y="5605010"/>
                <a:ext cx="260252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0" y="2057400"/>
            <a:ext cx="419100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(Ultra) Thin films</a:t>
            </a:r>
            <a:endParaRPr lang="en-GB" dirty="0">
              <a:solidFill>
                <a:schemeClr val="accent1">
                  <a:lumMod val="9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" y="2743200"/>
            <a:ext cx="4191001" cy="58477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2D + Spin orbit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426240"/>
            <a:ext cx="4185137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1D + Long Range</a:t>
            </a:r>
            <a:endParaRPr lang="en-GB" dirty="0">
              <a:solidFill>
                <a:schemeClr val="accent1">
                  <a:lumMod val="90000"/>
                </a:schemeClr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40103" y="2743198"/>
                <a:ext cx="4792174" cy="584775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accent5">
                            <a:lumMod val="90000"/>
                          </a:schemeClr>
                        </a:solidFill>
                        <a:latin typeface="Cambria Math"/>
                      </a:rPr>
                      <m:t>Δ</m:t>
                    </m:r>
                    <m:d>
                      <m:dPr>
                        <m:ctrlPr>
                          <a:rPr lang="en-GB" b="0" i="1" smtClean="0">
                            <a:solidFill>
                              <a:schemeClr val="accent5">
                                <a:lumMod val="9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accent5">
                                <a:lumMod val="90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GB" dirty="0" smtClean="0">
                    <a:solidFill>
                      <a:schemeClr val="accent5">
                        <a:lumMod val="90000"/>
                      </a:schemeClr>
                    </a:solidFill>
                    <a:latin typeface="Calibri" panose="020F0502020204030204" pitchFamily="34" charset="0"/>
                  </a:rPr>
                  <a:t> energy dependence</a:t>
                </a:r>
                <a:endParaRPr lang="en-GB" dirty="0">
                  <a:solidFill>
                    <a:schemeClr val="accent5">
                      <a:lumMod val="9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103" y="2743198"/>
                <a:ext cx="4792174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0" y="579603"/>
            <a:ext cx="9143999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J. </a:t>
            </a:r>
            <a:r>
              <a:rPr lang="en-GB" sz="2000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Mayoh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and AGG, PRB 92 174526 (2015) </a:t>
            </a:r>
            <a:endParaRPr lang="en-GB" sz="20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1219199"/>
            <a:ext cx="4185137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Where?</a:t>
            </a:r>
            <a:endParaRPr lang="en-GB" sz="4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1824" y="1219199"/>
            <a:ext cx="4792176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What?</a:t>
            </a:r>
            <a:endParaRPr lang="en-GB" sz="4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51823" y="3426240"/>
                <a:ext cx="4792175" cy="584775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Δ</m:t>
                    </m:r>
                    <m:r>
                      <a:rPr lang="en-GB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GB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𝑟</m:t>
                    </m:r>
                    <m:r>
                      <a:rPr lang="en-GB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 spatial distribution</a:t>
                </a:r>
                <a:endParaRPr lang="en-GB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823" y="3426240"/>
                <a:ext cx="4792175" cy="584775"/>
              </a:xfrm>
              <a:prstGeom prst="rect">
                <a:avLst/>
              </a:prstGeom>
              <a:blipFill rotWithShape="1">
                <a:blip r:embed="rId8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293207" y="4114800"/>
            <a:ext cx="4839070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Global </a:t>
            </a:r>
            <a:r>
              <a:rPr lang="en-GB" sz="40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T</a:t>
            </a:r>
            <a:r>
              <a:rPr lang="en-GB" sz="4000" baseline="-250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c</a:t>
            </a:r>
            <a:r>
              <a:rPr lang="en-GB" sz="4000" dirty="0">
                <a:solidFill>
                  <a:srgbClr val="C00000"/>
                </a:solidFill>
                <a:latin typeface="Calibri" panose="020F0502020204030204" pitchFamily="34" charset="0"/>
              </a:rPr>
              <a:t>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6400" y="5236697"/>
            <a:ext cx="3352800" cy="10772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Can disorder enhance SC?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63" y="4114800"/>
            <a:ext cx="4185137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How?</a:t>
            </a:r>
            <a:endParaRPr lang="en-GB" sz="4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" y="6230089"/>
            <a:ext cx="2584937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Percolation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328376" y="2057399"/>
                <a:ext cx="4827347" cy="584775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Δ</m:t>
                    </m:r>
                    <m:r>
                      <a:rPr lang="en-GB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GB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 energy gap</a:t>
                </a:r>
                <a:endParaRPr lang="en-GB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376" y="2057399"/>
                <a:ext cx="4827347" cy="584775"/>
              </a:xfrm>
              <a:prstGeom prst="rect">
                <a:avLst/>
              </a:prstGeom>
              <a:blipFill rotWithShape="1">
                <a:blip r:embed="rId9"/>
                <a:stretch>
                  <a:fillRect t="-11458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51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61" y="1447800"/>
            <a:ext cx="4772024" cy="118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23" y="2560027"/>
            <a:ext cx="3924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2438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22" y="121627"/>
            <a:ext cx="432474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572000"/>
            <a:ext cx="39624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Still unrealistic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405716"/>
            <a:ext cx="39624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Why?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95998"/>
            <a:ext cx="39624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Inhomogenous</a:t>
            </a:r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</a:rPr>
              <a:t> SC</a:t>
            </a:r>
            <a:endParaRPr lang="en-GB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4469423" y="6052037"/>
            <a:ext cx="2362200" cy="672696"/>
          </a:xfrm>
          <a:prstGeom prst="rightArrow">
            <a:avLst/>
          </a:prstGeom>
          <a:solidFill>
            <a:schemeClr val="accent6">
              <a:lumMod val="60000"/>
              <a:lumOff val="40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1400" y="5715000"/>
            <a:ext cx="1476573" cy="1077218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Not true Tc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3385" y="228600"/>
                <a:ext cx="3042243" cy="82727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4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Δ</m:t>
                      </m:r>
                      <m:d>
                        <m:dPr>
                          <m:ctrlPr>
                            <a:rPr lang="en-GB" sz="4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4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4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GB" sz="4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sub>
                          </m:sSub>
                        </m:e>
                      </m:d>
                      <m:r>
                        <a:rPr lang="en-GB" sz="4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4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4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4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γ</m:t>
                          </m:r>
                        </m:sub>
                      </m:sSub>
                    </m:oMath>
                  </m:oMathPara>
                </a14:m>
                <a:endParaRPr lang="en-GB" sz="4400" b="0" dirty="0" smtClean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85" y="228600"/>
                <a:ext cx="3042243" cy="82727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15000" y="228600"/>
                <a:ext cx="838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𝐹𝑖𝑥𝑒𝑑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𝜆</m:t>
                      </m:r>
                    </m:oMath>
                  </m:oMathPara>
                </a14:m>
                <a:endParaRPr lang="en-GB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228600"/>
                <a:ext cx="838200" cy="584775"/>
              </a:xfrm>
              <a:prstGeom prst="rect">
                <a:avLst/>
              </a:prstGeom>
              <a:blipFill rotWithShape="1">
                <a:blip r:embed="rId7"/>
                <a:stretch>
                  <a:fillRect r="-715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86400" y="2929303"/>
                <a:ext cx="2895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𝐹𝑖𝑥𝑒𝑑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929303"/>
                <a:ext cx="2895600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34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9144000" cy="58477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chemeClr val="bg1">
                        <a:lumMod val="95000"/>
                      </a:schemeClr>
                    </a:solidFill>
                  </a:rPr>
                  <a:t>Energy dependence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Δ</m:t>
                    </m:r>
                    <m:r>
                      <a:rPr lang="en-GB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GB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𝜖</m:t>
                    </m:r>
                    <m:r>
                      <a:rPr lang="en-GB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GB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1667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642424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612" y="3009167"/>
            <a:ext cx="6097434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52954"/>
            <a:ext cx="73723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986328"/>
            <a:ext cx="11334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80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149" y="3376246"/>
            <a:ext cx="6110966" cy="126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14" y="4980559"/>
            <a:ext cx="1890712" cy="29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6148753"/>
            <a:ext cx="2219325" cy="39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8" y="927588"/>
            <a:ext cx="78105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47800" y="5334000"/>
            <a:ext cx="4267200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Universal log-normal distribution!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192" y="5273625"/>
            <a:ext cx="2438400" cy="84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" y="0"/>
            <a:ext cx="9143999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Spatial Distribution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691" y="2409092"/>
            <a:ext cx="40100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23447" y="2640954"/>
            <a:ext cx="3147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Eq.137, </a:t>
            </a:r>
            <a:r>
              <a:rPr lang="en-GB" sz="1200" dirty="0" err="1" smtClean="0"/>
              <a:t>Feigelman</a:t>
            </a:r>
            <a:r>
              <a:rPr lang="en-GB" sz="1200" dirty="0" smtClean="0"/>
              <a:t> </a:t>
            </a:r>
            <a:r>
              <a:rPr lang="en-GB" sz="1200" dirty="0"/>
              <a:t>M V, </a:t>
            </a:r>
            <a:r>
              <a:rPr lang="en-GB" sz="1200" dirty="0" err="1"/>
              <a:t>Ioffe</a:t>
            </a:r>
            <a:r>
              <a:rPr lang="en-GB" sz="1200" dirty="0"/>
              <a:t> L B, </a:t>
            </a:r>
            <a:r>
              <a:rPr lang="en-GB" sz="1200" dirty="0" err="1"/>
              <a:t>Kravtsov</a:t>
            </a:r>
            <a:r>
              <a:rPr lang="en-GB" sz="1200" dirty="0"/>
              <a:t> V E, Cuevas E, 2010 Ann. Phys. 325 1368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711462" y="4567681"/>
                <a:ext cx="12119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𝜅</m:t>
                      </m:r>
                      <m:r>
                        <a:rPr lang="en-GB" sz="2000" b="0" i="1" smtClean="0">
                          <a:latin typeface="Cambria Math"/>
                        </a:rPr>
                        <m:t>∼1/</m:t>
                      </m:r>
                      <m:r>
                        <a:rPr lang="en-GB" sz="2000" b="0" i="1" smtClean="0">
                          <a:latin typeface="Cambria Math"/>
                        </a:rPr>
                        <m:t>𝑔</m:t>
                      </m:r>
                      <m:r>
                        <a:rPr lang="en-GB" sz="20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sz="2000" b="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462" y="4567681"/>
                <a:ext cx="1211998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253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492" y="2733200"/>
            <a:ext cx="3988137" cy="282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492" y="304800"/>
            <a:ext cx="3875645" cy="244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3800" y="5560930"/>
            <a:ext cx="4213599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Sacepe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et al., Nat. Phys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7 239 (2011)</a:t>
            </a:r>
            <a:endParaRPr lang="en-GB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07" y="533400"/>
            <a:ext cx="3810655" cy="221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71" y="4267200"/>
            <a:ext cx="3158907" cy="890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4671" y="3112477"/>
            <a:ext cx="3505200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Global Tc?</a:t>
            </a:r>
            <a:endParaRPr lang="en-GB" sz="48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06633" y="241012"/>
                <a:ext cx="17339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𝛾</m:t>
                      </m:r>
                      <m:r>
                        <a:rPr lang="en-GB" b="0" i="1" smtClean="0">
                          <a:latin typeface="Cambria Math"/>
                        </a:rPr>
                        <m:t>∼1/</m:t>
                      </m:r>
                      <m:r>
                        <a:rPr lang="en-GB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633" y="241012"/>
                <a:ext cx="1733936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707938" y="6096000"/>
            <a:ext cx="4213599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dirty="0" err="1" smtClean="0">
                <a:solidFill>
                  <a:schemeClr val="bg2">
                    <a:lumMod val="50000"/>
                  </a:schemeClr>
                </a:solidFill>
              </a:rPr>
              <a:t>Lemarie</a:t>
            </a: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GB" sz="1400" dirty="0" err="1" smtClean="0">
                <a:solidFill>
                  <a:schemeClr val="bg2">
                    <a:lumMod val="50000"/>
                  </a:schemeClr>
                </a:solidFill>
              </a:rPr>
              <a:t>Benfatto</a:t>
            </a: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, et al., PRB 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</a:rPr>
              <a:t>87, </a:t>
            </a: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184509 (2013)</a:t>
            </a:r>
            <a:endParaRPr lang="en-GB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3800" y="6403777"/>
            <a:ext cx="4207737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800000"/>
                </a:solidFill>
              </a:rPr>
              <a:t>Tracy-</a:t>
            </a:r>
            <a:r>
              <a:rPr lang="en-GB" sz="2000" dirty="0" err="1" smtClean="0">
                <a:solidFill>
                  <a:srgbClr val="800000"/>
                </a:solidFill>
              </a:rPr>
              <a:t>Widom</a:t>
            </a:r>
            <a:r>
              <a:rPr lang="en-GB" sz="2000" dirty="0" smtClean="0">
                <a:solidFill>
                  <a:srgbClr val="800000"/>
                </a:solidFill>
              </a:rPr>
              <a:t>?</a:t>
            </a:r>
            <a:endParaRPr lang="en-GB" sz="2000" dirty="0">
              <a:solidFill>
                <a:srgbClr val="8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4671" y="5410200"/>
            <a:ext cx="3505200" cy="107721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Log-Normal distribution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599"/>
            <a:ext cx="3200400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Global T</a:t>
            </a:r>
            <a:r>
              <a:rPr lang="en-GB" sz="4400" baseline="-25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</a:t>
            </a:r>
            <a:endParaRPr lang="en-GB" sz="4400" baseline="-25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3200400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Percolation</a:t>
            </a:r>
            <a:endParaRPr lang="en-GB" sz="4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620634"/>
            <a:ext cx="4657791" cy="105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747" y="1953663"/>
            <a:ext cx="3505200" cy="48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138" y="2592834"/>
            <a:ext cx="5855494" cy="361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00400" y="6210127"/>
                <a:ext cx="3696205" cy="584775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𝜆</m:t>
                      </m:r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=0.25,0.3,0.4,0.5</m:t>
                      </m:r>
                    </m:oMath>
                  </m:oMathPara>
                </a14:m>
                <a:endParaRPr lang="en-GB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6210127"/>
                <a:ext cx="3696205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884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27660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Global </a:t>
            </a:r>
            <a:r>
              <a:rPr lang="en-GB" sz="5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</a:t>
            </a:r>
            <a:r>
              <a:rPr lang="en-GB" sz="5400" baseline="-25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</a:t>
            </a:r>
            <a:r>
              <a:rPr lang="en-GB" sz="5400" dirty="0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4191000"/>
            <a:ext cx="3657600" cy="707886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Enhancement?</a:t>
            </a:r>
            <a:endParaRPr lang="en-GB" sz="4000" dirty="0">
              <a:solidFill>
                <a:schemeClr val="accent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036403"/>
            <a:ext cx="1752599" cy="830997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Yes</a:t>
            </a:r>
            <a:endParaRPr lang="en-GB" sz="48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599" y="5031901"/>
            <a:ext cx="1905001" cy="83099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But</a:t>
            </a:r>
            <a:endParaRPr lang="en-GB" sz="4800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7585" y="2011177"/>
                <a:ext cx="3276599" cy="83099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𝜙</m:t>
                      </m:r>
                      <m:r>
                        <a:rPr lang="en-GB" sz="4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~</m:t>
                      </m:r>
                      <m:sSub>
                        <m:sSubPr>
                          <m:ctrlPr>
                            <a:rPr lang="en-GB" sz="4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GB" sz="4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GB" sz="48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585" y="2011177"/>
                <a:ext cx="3276599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30969" y="4724400"/>
                <a:ext cx="3657600" cy="101566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𝜆</m:t>
                      </m:r>
                      <m:r>
                        <a:rPr lang="en-GB" sz="6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≤0.3</m:t>
                      </m:r>
                    </m:oMath>
                  </m:oMathPara>
                </a14:m>
                <a:endParaRPr lang="en-GB" sz="600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969" y="4724400"/>
                <a:ext cx="3657600" cy="10156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0" y="6018900"/>
            <a:ext cx="9144000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Al is fine!  </a:t>
            </a:r>
            <a:r>
              <a:rPr lang="en-GB" sz="4800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FeSe</a:t>
            </a:r>
            <a:r>
              <a:rPr lang="en-GB" sz="48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/STO?</a:t>
            </a:r>
            <a:endParaRPr lang="en-GB" sz="48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154" y="975274"/>
            <a:ext cx="5486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48200" y="1052853"/>
                <a:ext cx="18206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𝜆</m:t>
                      </m:r>
                      <m:r>
                        <a:rPr lang="en-GB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=0.25</m:t>
                      </m:r>
                    </m:oMath>
                  </m:oMathPara>
                </a14:m>
                <a:endParaRPr lang="en-GB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052853"/>
                <a:ext cx="1820691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05400" y="2743200"/>
                <a:ext cx="32921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=0.675,0.7,0.75,0.8</m:t>
                      </m:r>
                    </m:oMath>
                  </m:oMathPara>
                </a14:m>
                <a:endParaRPr lang="en-GB" sz="2400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743200"/>
                <a:ext cx="3292183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4657791" cy="105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3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0" y="228600"/>
            <a:ext cx="233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972366"/>
            <a:ext cx="2819400" cy="131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7315200" y="457200"/>
            <a:ext cx="1371600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1966</a:t>
            </a:r>
            <a:endParaRPr lang="pt-PT" sz="4000" b="1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0" y="0"/>
            <a:ext cx="2819400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FF"/>
                </a:solidFill>
                <a:latin typeface="Calibri" panose="020F0502020204030204" pitchFamily="34" charset="0"/>
              </a:rPr>
              <a:t>+Experimental control</a:t>
            </a:r>
            <a:endParaRPr lang="pt-PT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0" y="2444233"/>
            <a:ext cx="2819400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FF"/>
                </a:solidFill>
                <a:latin typeface="Calibri" panose="020F0502020204030204" pitchFamily="34" charset="0"/>
              </a:rPr>
              <a:t>+Predictive  power </a:t>
            </a:r>
            <a:endParaRPr lang="pt-PT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Seta para baixo 13"/>
          <p:cNvSpPr/>
          <p:nvPr/>
        </p:nvSpPr>
        <p:spPr bwMode="auto">
          <a:xfrm>
            <a:off x="685800" y="1259839"/>
            <a:ext cx="1143000" cy="1090541"/>
          </a:xfrm>
          <a:prstGeom prst="downArrow">
            <a:avLst/>
          </a:prstGeom>
          <a:solidFill>
            <a:schemeClr val="accent6">
              <a:lumMod val="75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315200" y="2274956"/>
            <a:ext cx="1371600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1995</a:t>
            </a:r>
            <a:endParaRPr lang="pt-PT" sz="4000" b="1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380" y="3926764"/>
            <a:ext cx="1845883" cy="111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80808"/>
            <a:ext cx="1504781" cy="151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ixaDeTexto 14"/>
          <p:cNvSpPr txBox="1"/>
          <p:nvPr/>
        </p:nvSpPr>
        <p:spPr>
          <a:xfrm>
            <a:off x="7467600" y="3926764"/>
            <a:ext cx="1371600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Now</a:t>
            </a:r>
            <a:endParaRPr lang="pt-PT" sz="4000" b="1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84529" y="5404525"/>
            <a:ext cx="116840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smtClean="0">
                <a:solidFill>
                  <a:srgbClr val="C00000"/>
                </a:solidFill>
              </a:rPr>
              <a:t>?</a:t>
            </a:r>
            <a:endParaRPr lang="en-GB" sz="8000" b="1" dirty="0">
              <a:solidFill>
                <a:srgbClr val="C00000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494" y="3827227"/>
            <a:ext cx="1943484" cy="120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3471" y="5342970"/>
            <a:ext cx="6441058" cy="144655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660033"/>
                </a:solidFill>
                <a:latin typeface="Calibri" panose="020F0502020204030204" pitchFamily="34" charset="0"/>
              </a:rPr>
              <a:t>Engineering of high </a:t>
            </a:r>
            <a:r>
              <a:rPr lang="en-GB" sz="4400" dirty="0" err="1" smtClean="0">
                <a:solidFill>
                  <a:srgbClr val="660033"/>
                </a:solidFill>
                <a:latin typeface="Calibri" panose="020F0502020204030204" pitchFamily="34" charset="0"/>
              </a:rPr>
              <a:t>T</a:t>
            </a:r>
            <a:r>
              <a:rPr lang="en-GB" sz="4400" baseline="-25000" dirty="0" err="1" smtClean="0">
                <a:solidFill>
                  <a:srgbClr val="660033"/>
                </a:solidFill>
                <a:latin typeface="Calibri" panose="020F0502020204030204" pitchFamily="34" charset="0"/>
              </a:rPr>
              <a:t>c</a:t>
            </a:r>
            <a:r>
              <a:rPr lang="en-GB" sz="4400" dirty="0" smtClean="0">
                <a:solidFill>
                  <a:srgbClr val="660033"/>
                </a:solidFill>
                <a:latin typeface="Calibri" panose="020F0502020204030204" pitchFamily="34" charset="0"/>
              </a:rPr>
              <a:t> materials </a:t>
            </a:r>
            <a:endParaRPr lang="en-GB" sz="4400" dirty="0">
              <a:solidFill>
                <a:srgbClr val="660033"/>
              </a:solidFill>
              <a:latin typeface="Calibri" panose="020F0502020204030204" pitchFamily="34" charset="0"/>
            </a:endParaRPr>
          </a:p>
        </p:txBody>
      </p:sp>
      <p:grpSp>
        <p:nvGrpSpPr>
          <p:cNvPr id="16" name="Group 159"/>
          <p:cNvGrpSpPr>
            <a:grpSpLocks/>
          </p:cNvGrpSpPr>
          <p:nvPr/>
        </p:nvGrpSpPr>
        <p:grpSpPr bwMode="auto">
          <a:xfrm>
            <a:off x="-1242" y="3878675"/>
            <a:ext cx="1811036" cy="1208782"/>
            <a:chOff x="91" y="1383"/>
            <a:chExt cx="2344" cy="1045"/>
          </a:xfrm>
        </p:grpSpPr>
        <p:pic>
          <p:nvPicPr>
            <p:cNvPr id="20" name="Picture 155"/>
            <p:cNvPicPr>
              <a:picLocks noChangeAspect="1" noChangeArrowheads="1"/>
            </p:cNvPicPr>
            <p:nvPr/>
          </p:nvPicPr>
          <p:blipFill>
            <a:blip r:embed="rId7"/>
            <a:srcRect l="82573" t="6070" b="4158"/>
            <a:stretch>
              <a:fillRect/>
            </a:stretch>
          </p:blipFill>
          <p:spPr bwMode="auto">
            <a:xfrm flipH="1">
              <a:off x="196" y="1540"/>
              <a:ext cx="158" cy="726"/>
            </a:xfrm>
            <a:prstGeom prst="rect">
              <a:avLst/>
            </a:prstGeom>
            <a:noFill/>
          </p:spPr>
        </p:pic>
        <p:pic>
          <p:nvPicPr>
            <p:cNvPr id="21" name="Picture 156"/>
            <p:cNvPicPr>
              <a:picLocks noChangeAspect="1" noChangeArrowheads="1"/>
            </p:cNvPicPr>
            <p:nvPr/>
          </p:nvPicPr>
          <p:blipFill>
            <a:blip r:embed="rId8"/>
            <a:srcRect t="34189" r="21489" b="32257"/>
            <a:stretch>
              <a:fillRect/>
            </a:stretch>
          </p:blipFill>
          <p:spPr bwMode="auto">
            <a:xfrm>
              <a:off x="621" y="1493"/>
              <a:ext cx="1814" cy="69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2" name="Text Box 157"/>
            <p:cNvSpPr txBox="1">
              <a:spLocks noChangeArrowheads="1"/>
            </p:cNvSpPr>
            <p:nvPr/>
          </p:nvSpPr>
          <p:spPr bwMode="auto">
            <a:xfrm>
              <a:off x="119" y="2255"/>
              <a:ext cx="3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9494" tIns="34747" rIns="69494" bIns="34747"/>
            <a:lstStyle/>
            <a:p>
              <a:r>
                <a:rPr lang="de-DE" sz="900">
                  <a:solidFill>
                    <a:srgbClr val="000000"/>
                  </a:solidFill>
                </a:rPr>
                <a:t>0 nm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Text Box 158"/>
            <p:cNvSpPr txBox="1">
              <a:spLocks noChangeArrowheads="1"/>
            </p:cNvSpPr>
            <p:nvPr/>
          </p:nvSpPr>
          <p:spPr bwMode="auto">
            <a:xfrm>
              <a:off x="91" y="1383"/>
              <a:ext cx="31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9494" tIns="34747" rIns="69494" bIns="34747"/>
            <a:lstStyle/>
            <a:p>
              <a:r>
                <a:rPr lang="de-DE" sz="900">
                  <a:solidFill>
                    <a:srgbClr val="000000"/>
                  </a:solidFill>
                </a:rPr>
                <a:t>7 nm</a:t>
              </a: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" name="Freeform 5"/>
          <p:cNvSpPr/>
          <p:nvPr/>
        </p:nvSpPr>
        <p:spPr bwMode="auto">
          <a:xfrm>
            <a:off x="4724400" y="5547360"/>
            <a:ext cx="1442720" cy="436880"/>
          </a:xfrm>
          <a:custGeom>
            <a:avLst/>
            <a:gdLst>
              <a:gd name="connsiteX0" fmla="*/ 0 w 1442720"/>
              <a:gd name="connsiteY0" fmla="*/ 0 h 436880"/>
              <a:gd name="connsiteX1" fmla="*/ 142240 w 1442720"/>
              <a:gd name="connsiteY1" fmla="*/ 50800 h 436880"/>
              <a:gd name="connsiteX2" fmla="*/ 172720 w 1442720"/>
              <a:gd name="connsiteY2" fmla="*/ 60960 h 436880"/>
              <a:gd name="connsiteX3" fmla="*/ 254000 w 1442720"/>
              <a:gd name="connsiteY3" fmla="*/ 91440 h 436880"/>
              <a:gd name="connsiteX4" fmla="*/ 314960 w 1442720"/>
              <a:gd name="connsiteY4" fmla="*/ 101600 h 436880"/>
              <a:gd name="connsiteX5" fmla="*/ 436880 w 1442720"/>
              <a:gd name="connsiteY5" fmla="*/ 142240 h 436880"/>
              <a:gd name="connsiteX6" fmla="*/ 477520 w 1442720"/>
              <a:gd name="connsiteY6" fmla="*/ 152400 h 436880"/>
              <a:gd name="connsiteX7" fmla="*/ 528320 w 1442720"/>
              <a:gd name="connsiteY7" fmla="*/ 162560 h 436880"/>
              <a:gd name="connsiteX8" fmla="*/ 558800 w 1442720"/>
              <a:gd name="connsiteY8" fmla="*/ 172720 h 436880"/>
              <a:gd name="connsiteX9" fmla="*/ 660400 w 1442720"/>
              <a:gd name="connsiteY9" fmla="*/ 193040 h 436880"/>
              <a:gd name="connsiteX10" fmla="*/ 690880 w 1442720"/>
              <a:gd name="connsiteY10" fmla="*/ 203200 h 436880"/>
              <a:gd name="connsiteX11" fmla="*/ 751840 w 1442720"/>
              <a:gd name="connsiteY11" fmla="*/ 213360 h 436880"/>
              <a:gd name="connsiteX12" fmla="*/ 822960 w 1442720"/>
              <a:gd name="connsiteY12" fmla="*/ 233680 h 436880"/>
              <a:gd name="connsiteX13" fmla="*/ 873760 w 1442720"/>
              <a:gd name="connsiteY13" fmla="*/ 243840 h 436880"/>
              <a:gd name="connsiteX14" fmla="*/ 944880 w 1442720"/>
              <a:gd name="connsiteY14" fmla="*/ 264160 h 436880"/>
              <a:gd name="connsiteX15" fmla="*/ 1056640 w 1442720"/>
              <a:gd name="connsiteY15" fmla="*/ 294640 h 436880"/>
              <a:gd name="connsiteX16" fmla="*/ 1127760 w 1442720"/>
              <a:gd name="connsiteY16" fmla="*/ 314960 h 436880"/>
              <a:gd name="connsiteX17" fmla="*/ 1280160 w 1442720"/>
              <a:gd name="connsiteY17" fmla="*/ 335280 h 436880"/>
              <a:gd name="connsiteX18" fmla="*/ 1381760 w 1442720"/>
              <a:gd name="connsiteY18" fmla="*/ 365760 h 436880"/>
              <a:gd name="connsiteX19" fmla="*/ 1442720 w 1442720"/>
              <a:gd name="connsiteY19" fmla="*/ 386080 h 436880"/>
              <a:gd name="connsiteX20" fmla="*/ 1381760 w 1442720"/>
              <a:gd name="connsiteY20" fmla="*/ 406400 h 436880"/>
              <a:gd name="connsiteX21" fmla="*/ 1371600 w 1442720"/>
              <a:gd name="connsiteY21" fmla="*/ 436880 h 4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42720" h="436880">
                <a:moveTo>
                  <a:pt x="0" y="0"/>
                </a:moveTo>
                <a:cubicBezTo>
                  <a:pt x="193968" y="64656"/>
                  <a:pt x="13231" y="2422"/>
                  <a:pt x="142240" y="50800"/>
                </a:cubicBezTo>
                <a:cubicBezTo>
                  <a:pt x="152268" y="54560"/>
                  <a:pt x="162692" y="57200"/>
                  <a:pt x="172720" y="60960"/>
                </a:cubicBezTo>
                <a:cubicBezTo>
                  <a:pt x="184226" y="65275"/>
                  <a:pt x="235132" y="87247"/>
                  <a:pt x="254000" y="91440"/>
                </a:cubicBezTo>
                <a:cubicBezTo>
                  <a:pt x="274110" y="95909"/>
                  <a:pt x="295111" y="96086"/>
                  <a:pt x="314960" y="101600"/>
                </a:cubicBezTo>
                <a:cubicBezTo>
                  <a:pt x="356235" y="113065"/>
                  <a:pt x="395321" y="131850"/>
                  <a:pt x="436880" y="142240"/>
                </a:cubicBezTo>
                <a:cubicBezTo>
                  <a:pt x="450427" y="145627"/>
                  <a:pt x="463889" y="149371"/>
                  <a:pt x="477520" y="152400"/>
                </a:cubicBezTo>
                <a:cubicBezTo>
                  <a:pt x="494377" y="156146"/>
                  <a:pt x="511567" y="158372"/>
                  <a:pt x="528320" y="162560"/>
                </a:cubicBezTo>
                <a:cubicBezTo>
                  <a:pt x="538710" y="165157"/>
                  <a:pt x="548365" y="170312"/>
                  <a:pt x="558800" y="172720"/>
                </a:cubicBezTo>
                <a:cubicBezTo>
                  <a:pt x="592453" y="180486"/>
                  <a:pt x="627635" y="182118"/>
                  <a:pt x="660400" y="193040"/>
                </a:cubicBezTo>
                <a:cubicBezTo>
                  <a:pt x="670560" y="196427"/>
                  <a:pt x="680425" y="200877"/>
                  <a:pt x="690880" y="203200"/>
                </a:cubicBezTo>
                <a:cubicBezTo>
                  <a:pt x="710990" y="207669"/>
                  <a:pt x="731640" y="209320"/>
                  <a:pt x="751840" y="213360"/>
                </a:cubicBezTo>
                <a:cubicBezTo>
                  <a:pt x="846862" y="232364"/>
                  <a:pt x="745493" y="214313"/>
                  <a:pt x="822960" y="233680"/>
                </a:cubicBezTo>
                <a:cubicBezTo>
                  <a:pt x="839713" y="237868"/>
                  <a:pt x="856903" y="240094"/>
                  <a:pt x="873760" y="243840"/>
                </a:cubicBezTo>
                <a:cubicBezTo>
                  <a:pt x="899963" y="249663"/>
                  <a:pt x="920195" y="254903"/>
                  <a:pt x="944880" y="264160"/>
                </a:cubicBezTo>
                <a:cubicBezTo>
                  <a:pt x="1051666" y="304205"/>
                  <a:pt x="936057" y="267844"/>
                  <a:pt x="1056640" y="294640"/>
                </a:cubicBezTo>
                <a:cubicBezTo>
                  <a:pt x="1154571" y="316402"/>
                  <a:pt x="1006057" y="292832"/>
                  <a:pt x="1127760" y="314960"/>
                </a:cubicBezTo>
                <a:cubicBezTo>
                  <a:pt x="1184208" y="325223"/>
                  <a:pt x="1222664" y="326435"/>
                  <a:pt x="1280160" y="335280"/>
                </a:cubicBezTo>
                <a:cubicBezTo>
                  <a:pt x="1344702" y="345210"/>
                  <a:pt x="1319300" y="343047"/>
                  <a:pt x="1381760" y="365760"/>
                </a:cubicBezTo>
                <a:cubicBezTo>
                  <a:pt x="1401890" y="373080"/>
                  <a:pt x="1442720" y="386080"/>
                  <a:pt x="1442720" y="386080"/>
                </a:cubicBezTo>
                <a:cubicBezTo>
                  <a:pt x="1422400" y="392853"/>
                  <a:pt x="1388533" y="386080"/>
                  <a:pt x="1381760" y="406400"/>
                </a:cubicBezTo>
                <a:lnTo>
                  <a:pt x="1371600" y="436880"/>
                </a:lnTo>
              </a:path>
            </a:pathLst>
          </a:cu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785360" y="5577840"/>
            <a:ext cx="1198880" cy="487680"/>
          </a:xfrm>
          <a:custGeom>
            <a:avLst/>
            <a:gdLst>
              <a:gd name="connsiteX0" fmla="*/ 0 w 1198880"/>
              <a:gd name="connsiteY0" fmla="*/ 0 h 487680"/>
              <a:gd name="connsiteX1" fmla="*/ 81280 w 1198880"/>
              <a:gd name="connsiteY1" fmla="*/ 20320 h 487680"/>
              <a:gd name="connsiteX2" fmla="*/ 111760 w 1198880"/>
              <a:gd name="connsiteY2" fmla="*/ 30480 h 487680"/>
              <a:gd name="connsiteX3" fmla="*/ 152400 w 1198880"/>
              <a:gd name="connsiteY3" fmla="*/ 40640 h 487680"/>
              <a:gd name="connsiteX4" fmla="*/ 213360 w 1198880"/>
              <a:gd name="connsiteY4" fmla="*/ 60960 h 487680"/>
              <a:gd name="connsiteX5" fmla="*/ 274320 w 1198880"/>
              <a:gd name="connsiteY5" fmla="*/ 71120 h 487680"/>
              <a:gd name="connsiteX6" fmla="*/ 314960 w 1198880"/>
              <a:gd name="connsiteY6" fmla="*/ 81280 h 487680"/>
              <a:gd name="connsiteX7" fmla="*/ 365760 w 1198880"/>
              <a:gd name="connsiteY7" fmla="*/ 91440 h 487680"/>
              <a:gd name="connsiteX8" fmla="*/ 508000 w 1198880"/>
              <a:gd name="connsiteY8" fmla="*/ 132080 h 487680"/>
              <a:gd name="connsiteX9" fmla="*/ 609600 w 1198880"/>
              <a:gd name="connsiteY9" fmla="*/ 142240 h 487680"/>
              <a:gd name="connsiteX10" fmla="*/ 711200 w 1198880"/>
              <a:gd name="connsiteY10" fmla="*/ 172720 h 487680"/>
              <a:gd name="connsiteX11" fmla="*/ 782320 w 1198880"/>
              <a:gd name="connsiteY11" fmla="*/ 213360 h 487680"/>
              <a:gd name="connsiteX12" fmla="*/ 833120 w 1198880"/>
              <a:gd name="connsiteY12" fmla="*/ 264160 h 487680"/>
              <a:gd name="connsiteX13" fmla="*/ 914400 w 1198880"/>
              <a:gd name="connsiteY13" fmla="*/ 274320 h 487680"/>
              <a:gd name="connsiteX14" fmla="*/ 955040 w 1198880"/>
              <a:gd name="connsiteY14" fmla="*/ 284480 h 487680"/>
              <a:gd name="connsiteX15" fmla="*/ 995680 w 1198880"/>
              <a:gd name="connsiteY15" fmla="*/ 314960 h 487680"/>
              <a:gd name="connsiteX16" fmla="*/ 1026160 w 1198880"/>
              <a:gd name="connsiteY16" fmla="*/ 335280 h 487680"/>
              <a:gd name="connsiteX17" fmla="*/ 1046480 w 1198880"/>
              <a:gd name="connsiteY17" fmla="*/ 365760 h 487680"/>
              <a:gd name="connsiteX18" fmla="*/ 1097280 w 1198880"/>
              <a:gd name="connsiteY18" fmla="*/ 416560 h 487680"/>
              <a:gd name="connsiteX19" fmla="*/ 1168400 w 1198880"/>
              <a:gd name="connsiteY19" fmla="*/ 487680 h 487680"/>
              <a:gd name="connsiteX20" fmla="*/ 1198880 w 1198880"/>
              <a:gd name="connsiteY20" fmla="*/ 477520 h 4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98880" h="487680">
                <a:moveTo>
                  <a:pt x="0" y="0"/>
                </a:moveTo>
                <a:cubicBezTo>
                  <a:pt x="27093" y="6773"/>
                  <a:pt x="54337" y="12972"/>
                  <a:pt x="81280" y="20320"/>
                </a:cubicBezTo>
                <a:cubicBezTo>
                  <a:pt x="91612" y="23138"/>
                  <a:pt x="101462" y="27538"/>
                  <a:pt x="111760" y="30480"/>
                </a:cubicBezTo>
                <a:cubicBezTo>
                  <a:pt x="125186" y="34316"/>
                  <a:pt x="139025" y="36628"/>
                  <a:pt x="152400" y="40640"/>
                </a:cubicBezTo>
                <a:cubicBezTo>
                  <a:pt x="172916" y="46795"/>
                  <a:pt x="192580" y="55765"/>
                  <a:pt x="213360" y="60960"/>
                </a:cubicBezTo>
                <a:cubicBezTo>
                  <a:pt x="233345" y="65956"/>
                  <a:pt x="254120" y="67080"/>
                  <a:pt x="274320" y="71120"/>
                </a:cubicBezTo>
                <a:cubicBezTo>
                  <a:pt x="288012" y="73858"/>
                  <a:pt x="301329" y="78251"/>
                  <a:pt x="314960" y="81280"/>
                </a:cubicBezTo>
                <a:cubicBezTo>
                  <a:pt x="331817" y="85026"/>
                  <a:pt x="349100" y="86896"/>
                  <a:pt x="365760" y="91440"/>
                </a:cubicBezTo>
                <a:cubicBezTo>
                  <a:pt x="415923" y="105121"/>
                  <a:pt x="454562" y="126736"/>
                  <a:pt x="508000" y="132080"/>
                </a:cubicBezTo>
                <a:lnTo>
                  <a:pt x="609600" y="142240"/>
                </a:lnTo>
                <a:cubicBezTo>
                  <a:pt x="673993" y="185168"/>
                  <a:pt x="600561" y="142546"/>
                  <a:pt x="711200" y="172720"/>
                </a:cubicBezTo>
                <a:cubicBezTo>
                  <a:pt x="733015" y="178669"/>
                  <a:pt x="763221" y="200627"/>
                  <a:pt x="782320" y="213360"/>
                </a:cubicBezTo>
                <a:cubicBezTo>
                  <a:pt x="796368" y="234433"/>
                  <a:pt x="805525" y="256634"/>
                  <a:pt x="833120" y="264160"/>
                </a:cubicBezTo>
                <a:cubicBezTo>
                  <a:pt x="859462" y="271344"/>
                  <a:pt x="887467" y="269831"/>
                  <a:pt x="914400" y="274320"/>
                </a:cubicBezTo>
                <a:cubicBezTo>
                  <a:pt x="928174" y="276616"/>
                  <a:pt x="941493" y="281093"/>
                  <a:pt x="955040" y="284480"/>
                </a:cubicBezTo>
                <a:cubicBezTo>
                  <a:pt x="968587" y="294640"/>
                  <a:pt x="981901" y="305118"/>
                  <a:pt x="995680" y="314960"/>
                </a:cubicBezTo>
                <a:cubicBezTo>
                  <a:pt x="1005616" y="322057"/>
                  <a:pt x="1017526" y="326646"/>
                  <a:pt x="1026160" y="335280"/>
                </a:cubicBezTo>
                <a:cubicBezTo>
                  <a:pt x="1034794" y="343914"/>
                  <a:pt x="1038439" y="356570"/>
                  <a:pt x="1046480" y="365760"/>
                </a:cubicBezTo>
                <a:cubicBezTo>
                  <a:pt x="1062249" y="383782"/>
                  <a:pt x="1082116" y="398026"/>
                  <a:pt x="1097280" y="416560"/>
                </a:cubicBezTo>
                <a:cubicBezTo>
                  <a:pt x="1158417" y="491283"/>
                  <a:pt x="1108368" y="467669"/>
                  <a:pt x="1168400" y="487680"/>
                </a:cubicBezTo>
                <a:lnTo>
                  <a:pt x="1198880" y="477520"/>
                </a:lnTo>
              </a:path>
            </a:pathLst>
          </a:cu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Text Box 2"/>
          <p:cNvSpPr txBox="1">
            <a:spLocks noChangeArrowheads="1"/>
          </p:cNvSpPr>
          <p:nvPr/>
        </p:nvSpPr>
        <p:spPr bwMode="auto">
          <a:xfrm>
            <a:off x="1828800" y="2362200"/>
            <a:ext cx="5791200" cy="914400"/>
          </a:xfrm>
          <a:prstGeom prst="rect">
            <a:avLst/>
          </a:prstGeom>
          <a:solidFill>
            <a:srgbClr val="7030A0">
              <a:alpha val="89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244549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1393686"/>
            <a:ext cx="411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4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752600"/>
            <a:ext cx="4338638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44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1066800"/>
            <a:ext cx="1214437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452437" y="5139532"/>
            <a:ext cx="83820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Abeles, Cohen, Cullen, Phys. Rev.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Lett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., 17, 632 (1966)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52437" y="6142542"/>
            <a:ext cx="83820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A.M. Goldman, Dynes,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Tinkham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…</a:t>
            </a:r>
            <a:endParaRPr lang="pt-PT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201516" y="381000"/>
            <a:ext cx="3762568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Thin Films?</a:t>
            </a:r>
            <a:endParaRPr lang="pt-PT" sz="40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2437" y="5638800"/>
            <a:ext cx="83820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Crow, Parks, Douglass, Jensen,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Giaver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, Zeller.... </a:t>
            </a:r>
          </a:p>
        </p:txBody>
      </p:sp>
    </p:spTree>
    <p:extLst>
      <p:ext uri="{BB962C8B-B14F-4D97-AF65-F5344CB8AC3E}">
        <p14:creationId xmlns:p14="http://schemas.microsoft.com/office/powerpoint/2010/main" val="389351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2088"/>
            <a:ext cx="3748087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"/>
            <a:ext cx="3367088" cy="536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953760"/>
            <a:ext cx="38100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A.M. Goldman et al. 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5830648"/>
            <a:ext cx="3367088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PRL 62 2180 (1989)</a:t>
            </a:r>
          </a:p>
          <a:p>
            <a:pPr algn="ctr"/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PRB 47 5931 (1993)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1" y="1142999"/>
            <a:ext cx="171449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Smoother</a:t>
            </a: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1" y="512088"/>
            <a:ext cx="1699383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Thinner </a:t>
            </a:r>
            <a:endParaRPr lang="en-GB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1" y="1828799"/>
            <a:ext cx="1714498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Disordered</a:t>
            </a:r>
            <a:endParaRPr lang="en-GB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676" y="3143029"/>
            <a:ext cx="167132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Transition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3676" y="3589455"/>
                <a:ext cx="1671320" cy="62273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76" y="3589455"/>
                <a:ext cx="1671320" cy="6227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03676" y="2558254"/>
            <a:ext cx="167132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BKT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298" y="4358639"/>
            <a:ext cx="1828800" cy="83099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7030A0"/>
                </a:solidFill>
              </a:rPr>
              <a:t>(anti)Vortex unbinding</a:t>
            </a:r>
            <a:endParaRPr lang="en-GB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5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9160" y="1747134"/>
            <a:ext cx="4266817" cy="311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4670868" y="5468205"/>
            <a:ext cx="43434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Xue</a:t>
            </a:r>
            <a:r>
              <a:rPr lang="en-GB" sz="2000" dirty="0" smtClean="0"/>
              <a:t> et al., Science 306, 1915 (2004) </a:t>
            </a:r>
            <a:endParaRPr lang="pt-PT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280" y="1752600"/>
            <a:ext cx="4114800" cy="310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76200" y="5460048"/>
            <a:ext cx="44196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Shih et al., Science 324, 1314 (2009)</a:t>
            </a:r>
            <a:endParaRPr lang="pt-PT" sz="2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228600"/>
            <a:ext cx="30480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>
                    <a:lumMod val="95000"/>
                  </a:schemeClr>
                </a:solidFill>
              </a:rPr>
              <a:t>2000 </a:t>
            </a:r>
            <a:endParaRPr lang="pt-PT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Rectângulo 15"/>
          <p:cNvSpPr/>
          <p:nvPr/>
        </p:nvSpPr>
        <p:spPr>
          <a:xfrm>
            <a:off x="2971800" y="228600"/>
            <a:ext cx="6172200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PT" sz="4400" dirty="0" err="1" smtClean="0">
                <a:solidFill>
                  <a:schemeClr val="bg1">
                    <a:lumMod val="95000"/>
                  </a:schemeClr>
                </a:solidFill>
              </a:rPr>
              <a:t>Atomic</a:t>
            </a:r>
            <a:r>
              <a:rPr lang="pt-PT" sz="4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4400" dirty="0" err="1" smtClean="0">
                <a:solidFill>
                  <a:schemeClr val="bg1">
                    <a:lumMod val="95000"/>
                  </a:schemeClr>
                </a:solidFill>
              </a:rPr>
              <a:t>scale</a:t>
            </a:r>
            <a:r>
              <a:rPr lang="pt-PT" sz="4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chemeClr val="bg1">
                    <a:lumMod val="95000"/>
                  </a:schemeClr>
                </a:solidFill>
              </a:rPr>
              <a:t>control </a:t>
            </a:r>
            <a:endParaRPr lang="pt-PT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180840" y="31242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Pb</a:t>
            </a:r>
            <a:endParaRPr lang="pt-PT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6038850"/>
            <a:ext cx="8938068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Size effects but not higher 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</a:rPr>
              <a:t>Tc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0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" y="152400"/>
            <a:ext cx="6736031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6840"/>
            <a:ext cx="2594308" cy="63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3520" y="3886200"/>
            <a:ext cx="2678176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STM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496" y="2057400"/>
            <a:ext cx="2712720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Epitaxial growth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496" y="5562600"/>
            <a:ext cx="27432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Impurities?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05000"/>
            <a:ext cx="3054960" cy="308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00" y="5030730"/>
            <a:ext cx="1530506" cy="1598670"/>
            <a:chOff x="-152400" y="2667000"/>
            <a:chExt cx="2057400" cy="179849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2667000"/>
              <a:ext cx="1213498" cy="1090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-152400" y="3757612"/>
              <a:ext cx="2057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err="1" smtClean="0">
                  <a:latin typeface="Calibri" panose="020F0502020204030204" pitchFamily="34" charset="0"/>
                </a:rPr>
                <a:t>Xue</a:t>
              </a:r>
              <a:endParaRPr lang="en-GB" sz="1600" dirty="0" smtClean="0">
                <a:latin typeface="Calibri" panose="020F0502020204030204" pitchFamily="34" charset="0"/>
              </a:endParaRPr>
            </a:p>
            <a:p>
              <a:pPr algn="ctr"/>
              <a:r>
                <a:rPr lang="en-GB" sz="1600" dirty="0" smtClean="0">
                  <a:latin typeface="Calibri" panose="020F0502020204030204" pitchFamily="34" charset="0"/>
                </a:rPr>
                <a:t>Tsinghua</a:t>
              </a:r>
              <a:endParaRPr lang="en-GB" sz="16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36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237" y="996972"/>
            <a:ext cx="3694126" cy="292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-12426" y="-135"/>
            <a:ext cx="915642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accent3">
                    <a:lumMod val="95000"/>
                  </a:schemeClr>
                </a:solidFill>
                <a:latin typeface="Calibri" panose="020F0502020204030204" pitchFamily="34" charset="0"/>
              </a:rPr>
              <a:t>LaAlO</a:t>
            </a:r>
            <a:r>
              <a:rPr lang="en-GB" sz="3600" baseline="-25000" dirty="0" smtClean="0">
                <a:solidFill>
                  <a:schemeClr val="accent3">
                    <a:lumMod val="95000"/>
                  </a:schemeClr>
                </a:solidFill>
                <a:latin typeface="Calibri" panose="020F0502020204030204" pitchFamily="34" charset="0"/>
              </a:rPr>
              <a:t>3</a:t>
            </a:r>
            <a:r>
              <a:rPr lang="en-GB" sz="3600" dirty="0" smtClean="0">
                <a:solidFill>
                  <a:schemeClr val="accent3">
                    <a:lumMod val="95000"/>
                  </a:schemeClr>
                </a:solidFill>
                <a:latin typeface="Calibri" panose="020F0502020204030204" pitchFamily="34" charset="0"/>
              </a:rPr>
              <a:t> /SrTiO</a:t>
            </a:r>
            <a:r>
              <a:rPr lang="en-GB" sz="3600" baseline="-25000" dirty="0" smtClean="0">
                <a:solidFill>
                  <a:schemeClr val="accent3">
                    <a:lumMod val="95000"/>
                  </a:schemeClr>
                </a:solidFill>
                <a:latin typeface="Calibri" panose="020F0502020204030204" pitchFamily="34" charset="0"/>
              </a:rPr>
              <a:t>3</a:t>
            </a:r>
            <a:r>
              <a:rPr lang="en-GB" sz="3600" dirty="0" smtClean="0">
                <a:solidFill>
                  <a:schemeClr val="accent3">
                    <a:lumMod val="95000"/>
                  </a:schemeClr>
                </a:solidFill>
                <a:latin typeface="Calibri" panose="020F0502020204030204" pitchFamily="34" charset="0"/>
              </a:rPr>
              <a:t> interface</a:t>
            </a:r>
            <a:endParaRPr lang="pt-PT" sz="3600" dirty="0">
              <a:solidFill>
                <a:schemeClr val="accent3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962" y="3921128"/>
            <a:ext cx="423340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Triscone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et al. , Nature 456 624 (2008)</a:t>
            </a:r>
            <a:endParaRPr lang="pt-PT" sz="1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19879" y="4867888"/>
            <a:ext cx="3372680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FFCCFF"/>
                </a:solidFill>
                <a:latin typeface="Calibri" panose="020F0502020204030204" pitchFamily="34" charset="0"/>
              </a:rPr>
              <a:t>Control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071" y="765291"/>
            <a:ext cx="4541640" cy="333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610100" y="3921128"/>
            <a:ext cx="45266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800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Mannhart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et al., Nature 502, 528 (2013)</a:t>
            </a:r>
            <a:endParaRPr lang="en-GB" sz="1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9879" y="5698885"/>
            <a:ext cx="3372680" cy="830997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en-GB" sz="4800" dirty="0" err="1">
                <a:solidFill>
                  <a:srgbClr val="7030A0"/>
                </a:solidFill>
                <a:latin typeface="Calibri" panose="020F0502020204030204" pitchFamily="34" charset="0"/>
              </a:rPr>
              <a:t>Tunability</a:t>
            </a:r>
            <a:endParaRPr lang="en-GB" sz="48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29200" y="4500236"/>
            <a:ext cx="3505200" cy="2237895"/>
            <a:chOff x="5105400" y="4572000"/>
            <a:chExt cx="3505200" cy="2237895"/>
          </a:xfrm>
        </p:grpSpPr>
        <p:sp>
          <p:nvSpPr>
            <p:cNvPr id="12" name="CaixaDeTexto 15"/>
            <p:cNvSpPr txBox="1"/>
            <p:nvPr/>
          </p:nvSpPr>
          <p:spPr>
            <a:xfrm>
              <a:off x="5105400" y="4572000"/>
              <a:ext cx="3505200" cy="584775"/>
            </a:xfrm>
            <a:prstGeom prst="rect">
              <a:avLst/>
            </a:prstGeom>
            <a:solidFill>
              <a:srgbClr val="FF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7030A0"/>
                  </a:solidFill>
                </a:rPr>
                <a:t> Localization</a:t>
              </a:r>
              <a:endParaRPr lang="pt-PT" dirty="0">
                <a:solidFill>
                  <a:srgbClr val="7030A0"/>
                </a:solidFill>
              </a:endParaRPr>
            </a:p>
          </p:txBody>
        </p:sp>
        <p:sp>
          <p:nvSpPr>
            <p:cNvPr id="13" name="CaixaDeTexto 16"/>
            <p:cNvSpPr txBox="1"/>
            <p:nvPr/>
          </p:nvSpPr>
          <p:spPr>
            <a:xfrm>
              <a:off x="5105400" y="5156775"/>
              <a:ext cx="3505200" cy="107721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800080"/>
                  </a:solidFill>
                </a:rPr>
                <a:t>Exotic Quantum Matter</a:t>
              </a:r>
              <a:endParaRPr lang="pt-PT" dirty="0">
                <a:solidFill>
                  <a:srgbClr val="800080"/>
                </a:solidFill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5105400" y="6225120"/>
              <a:ext cx="3505200" cy="584775"/>
            </a:xfrm>
            <a:prstGeom prst="rect">
              <a:avLst/>
            </a:prstGeom>
            <a:solidFill>
              <a:srgbClr val="FF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7030A0"/>
                  </a:solidFill>
                </a:rPr>
                <a:t> Topology</a:t>
              </a:r>
              <a:endParaRPr lang="pt-PT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357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CC">
            <a:alpha val="89000"/>
          </a:srgbClr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CC">
            <a:alpha val="89000"/>
          </a:srgbClr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CC">
            <a:alpha val="89000"/>
          </a:srgbClr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CC">
            <a:alpha val="89000"/>
          </a:srgbClr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26243</TotalTime>
  <Words>1481</Words>
  <Application>Microsoft Office PowerPoint</Application>
  <PresentationFormat>On-screen Show (4:3)</PresentationFormat>
  <Paragraphs>361</Paragraphs>
  <Slides>48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Anderson Localization (1957)</dc:title>
  <dc:creator>copa</dc:creator>
  <cp:lastModifiedBy>mielr_000</cp:lastModifiedBy>
  <cp:revision>1825</cp:revision>
  <cp:lastPrinted>2016-03-16T21:05:55Z</cp:lastPrinted>
  <dcterms:created xsi:type="dcterms:W3CDTF">2008-03-20T03:33:21Z</dcterms:created>
  <dcterms:modified xsi:type="dcterms:W3CDTF">2016-03-17T08:33:51Z</dcterms:modified>
</cp:coreProperties>
</file>